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1"/>
  </p:notesMasterIdLst>
  <p:handoutMasterIdLst>
    <p:handoutMasterId r:id="rId52"/>
  </p:handoutMasterIdLst>
  <p:sldIdLst>
    <p:sldId id="257" r:id="rId5"/>
    <p:sldId id="405" r:id="rId6"/>
    <p:sldId id="423" r:id="rId7"/>
    <p:sldId id="422" r:id="rId8"/>
    <p:sldId id="399" r:id="rId9"/>
    <p:sldId id="420" r:id="rId10"/>
    <p:sldId id="404" r:id="rId11"/>
    <p:sldId id="406" r:id="rId12"/>
    <p:sldId id="407" r:id="rId13"/>
    <p:sldId id="408" r:id="rId14"/>
    <p:sldId id="414" r:id="rId15"/>
    <p:sldId id="415" r:id="rId16"/>
    <p:sldId id="416" r:id="rId17"/>
    <p:sldId id="412" r:id="rId18"/>
    <p:sldId id="413" r:id="rId19"/>
    <p:sldId id="418" r:id="rId20"/>
    <p:sldId id="417" r:id="rId21"/>
    <p:sldId id="419" r:id="rId22"/>
    <p:sldId id="435" r:id="rId23"/>
    <p:sldId id="424" r:id="rId24"/>
    <p:sldId id="425" r:id="rId25"/>
    <p:sldId id="426" r:id="rId26"/>
    <p:sldId id="434" r:id="rId27"/>
    <p:sldId id="427" r:id="rId28"/>
    <p:sldId id="428" r:id="rId29"/>
    <p:sldId id="429" r:id="rId30"/>
    <p:sldId id="430" r:id="rId31"/>
    <p:sldId id="433" r:id="rId32"/>
    <p:sldId id="431" r:id="rId33"/>
    <p:sldId id="436" r:id="rId34"/>
    <p:sldId id="432" r:id="rId35"/>
    <p:sldId id="446" r:id="rId36"/>
    <p:sldId id="445" r:id="rId37"/>
    <p:sldId id="441" r:id="rId38"/>
    <p:sldId id="444" r:id="rId39"/>
    <p:sldId id="442" r:id="rId40"/>
    <p:sldId id="449" r:id="rId41"/>
    <p:sldId id="439" r:id="rId42"/>
    <p:sldId id="440" r:id="rId43"/>
    <p:sldId id="450" r:id="rId44"/>
    <p:sldId id="451" r:id="rId45"/>
    <p:sldId id="452" r:id="rId46"/>
    <p:sldId id="437" r:id="rId47"/>
    <p:sldId id="438" r:id="rId48"/>
    <p:sldId id="448" r:id="rId49"/>
    <p:sldId id="443" r:id="rId50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73684"/>
  </p:normalViewPr>
  <p:slideViewPr>
    <p:cSldViewPr snapToGrid="0">
      <p:cViewPr varScale="1">
        <p:scale>
          <a:sx n="98" d="100"/>
          <a:sy n="98" d="100"/>
        </p:scale>
        <p:origin x="1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24575,'11'0'0,"2"0"0,3 1 0,0 0 0,12 0 0,8-3 0,-5 0 0,-14 4 0,-22 2 0,-17 3 0,-2 1 0,3-1 0,6 2 0,9 0 0,7 0 0,4-3 0,2-1 0,1-4 0,4 0 0,1-2 0,-1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97 24575,'-10'13'0,"-1"6"0,-2 9 0,1 7 0,-2 26 0,1 19 0,0 1 0,7-31 0,0 1 0,0 37 0,3-4 0,2 0 0,4-28 0,2-11 0,0-8 0,6-2 0,4 3 0,-2-4 0,-2-7 0,-3-3 0,1 1 0,1 3 0,0-3 0,-4-9 0,-1-4 0,1 2 0,1 0 0,3 1 0,2 0 0,1 0 0,-2-2 0,1 1 0,4 4 0,5 5 0,9 3 0,11-1 0,22-3 0,24-3 0,-37-11 0,3-1 0,7 1 0,1-3 0,7 0 0,2-2 0,-1 1 0,-1 0 0,-1 0 0,-3 0 0,-13-1 0,-2 0 0,34 2 0,16-1 0,-45-3 0,0-1 0,3 0 0,-2 0 0,42-4 0,-28-1 0,-13 0 0,-4 3 0,3 1 0,18-2 0,14-3 0,-3-1 0,-7-1 0,-5 4 0,16 3 0,-34 0 0,2 1 0,-1-1 0,-1-1 0,41-3 0,-28-1 0,-13-1 0,-7 2 0,-9 0 0,-7 0 0,-9-2 0,-2 0 0,-3 0 0,-3 2 0,-2 1 0,2 0 0,7-3 0,3-3 0,8-4 0,-2-2 0,-2 0 0,-5 3 0,-6 2 0,14-3 0,15-4 0,9-3 0,-3 0 0,-19 5 0,-14 3 0,-6 1 0,0-3 0,1-8 0,-1-8 0,0-9 0,-2-3 0,-2-2 0,-2-2 0,-4-1 0,-1-4 0,-2-10 0,0-10 0,0-4 0,0 6 0,0 11 0,-1 16 0,-1 12 0,0 10 0,-1 6 0,0 0 0,0-1 0,0-4 0,0-1 0,-2-4 0,1-4 0,-2 1 0,-1 5 0,-2 6 0,-8 1 0,-14-5 0,-18-8 0,-20-4 0,-18 4 0,35 18 0,-2 1 0,-5 4 0,-1 1 0,-2 2 0,-2 2 0,-4-1 0,-1 2 0,1-1 0,1 1 0,5 0 0,3 0 0,-41 0 0,32 0 0,14 0 0,-22 0 0,25 0 0,-4 0 0,-13 1 0,-4 1 0,-10 0 0,-1 1 0,8-1 0,3 0 0,0 1 0,1-2 0,2 0 0,-1-1 0,3 0 0,0 0 0,-11 1 0,-1 0 0,1 1 0,1 0 0,2 0 0,1 0 0,3 1 0,1-1 0,7-1 0,2 1 0,7 0 0,2 1 0,-33 3 0,25 1 0,21-1 0,11-1 0,3 0 0,-4 3 0,0 0 0,5 2 0,5-2 0,5-1 0,1 2 0,5-3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4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17872,'30'0'0,"2"0"3020,13 2-3020,5-1 1148,18 0-1148,-5-2 0,8 0 0,16-1 0,4 0 0,7-1 0,1 0 0,-8-1 0,-6-1 301,-26 1 0,-7 0-301,13-1 0,-35 1 0,-20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1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24575,'14'-9'0,"8"0"0,8 7 0,4-1 0,9 2 0,12 1 0,-3 0 0,-6 0 0,-16 0 0,-10 2 0,1-1 0,-6 0 0,1 0 0,9 0 0,12 0 0,2-1 0,-6 0 0,-9 1 0,-3 1 0,10 2 0,12 0 0,8 0 0,1-2 0,-8-1 0,-6 0 0,-8-1 0,-5 1 0,1-1 0,1 1 0,8 0 0,3-1 0,3 0 0,-2-1 0,-4 0 0,-9 0 0,-7 0 0,1-1 0,14-2 0,11 0 0,7 0 0,-3 0 0,-10 3 0,-10 0 0,-8 0 0,-8 0 0,-2 0 0,11 0 0,20 2 0,15 2 0,8-1 0,-12 1 0,-13-1 0,0 0 0,3 0 0,7 0 0,2-2 0,-5 0 0,-6-1 0,-11 1 0,-13-1 0,-6 0 0,-2-1 0,7-2 0,9 1 0,7 1 0,3 1 0,-3 1 0,1 0 0,16 2 0,24 0 0,10-1 0,-5 0 0,-26-2 0,-24-1 0,-1 0 0,3 1 0,4 1 0,-3 1 0,-8-1 0,-5 0 0,-2-1 0,-2 1 0,7-1 0,23 1 0,24 0 0,9-1 0,-11 0 0,-13-1 0,-2 0 0,2 0 0,-3 0 0,-11 1 0,-13 0 0,-4 1 0,-5 0 0,-1 0 0,6 0 0,5 0 0,2 0 0,-3-1 0,-1 0 0,15-1 0,18 1 0,11 0 0,-7 1 0,-25-1 0,-18 1 0,-11-1 0,2 0 0,5 1 0,2 0 0,-1-1 0,8-1 0,5-3 0,8-1 0,-5-1 0,-14 4 0,-13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24575,'24'4'0,"10"2"0,10 3 0,12 1 0,23 3 0,13 2 0,1-1 0,-13-3 0,-28-6 0,-18-3 0,-1-1 0,10 1 0,6-1 0,2 0 0,-6-1 0,-5 0 0,-3 0 0,-5 0 0,-6-1 0,0 0 0,12-2 0,21 0 0,2 1 0,-11 0 0,-18 1 0,-15 0 0,4-1 0,1-1 0,-4 1 0,0-1 0,1-2 0,0-1 0,3 1 0,1 2 0,3 3 0,-1-1 0,-3 1 0,2-1 0,8 0 0,11-1 0,6-1 0,-1-1 0,0 1 0,7-1 0,16-1 0,19 1 0,-4-1 0,-13 0 0,-25 2 0,-26 2 0,-8 0 0,-6 1 0,3 0 0,8 2 0,15 2 0,9 1 0,-2 0 0,-4-2 0,-8-2 0,-4-1 0,0 0 0,-6 0 0,5 0 0,20 0 0,24 0 0,9 0 0,-7-3 0,-25 0 0,-22 0 0,-5 0 0,2 3 0,12 1 0,7 0 0,-5 1 0,-8-2 0,-6 0 0,11 0 0,27 0 0,20 0 0,-6 0 0,-20-1 0,-23-1 0,-1-1 0,24 1 0,13-1 0,-1 1 0,-12-1 0,-10-2 0,1-1 0,12-1 0,5 1 0,11 0 0,12 3 0,6 0 0,-3 0 0,-15 1 0,-14 0 0,-5 0 0,2 0 0,0-1 0,-6 2 0,-7 0 0,-1 1 0,2-1 0,0 0 0,-5 0 0,-8 0 0,-6 0 0,15 0 0,17 1 0,7 0 0,-2 0 0,-18-1 0,-10 1 0,10-1 0,8-1 0,4 1 0,-4 1 0,-14 0 0,5 1 0,6 1 0,-4-2 0,3 0 0,0 0 0,21 0 0,14 2 0,-4 0 0,-22 0 0,-20-2 0,4 0 0,9-2 0,6 0 0,-4-1 0,-7 1 0,12 0 0,19 2 0,18 1 0,-9-1 0,-18-1 0,-15-1 0,7 0 0,24 1 0,9 2 0,-4-1 0,-20-1 0,-14-1 0,2 0 0,3 1 0,-3 1 0,-3 0 0,4 0 0,17 0 0,11 0 0,-6-1 0,-24 0 0,-22 0 0,-2-1 0,6 2 0,1 0 0,-3 0 0,-11 0 0,-2 0 0,3 0 0,3 1 0,0 1 0,0 0 0,-1 1 0,2-1 0,2 0 0,1-1 0,0 0 0,-1-1 0,-8 0 0,-5 0 0,2 0 0,4 0 0,-1 0 0,5 0 0,10 1 0,10 0 0,4 0 0,-6 0 0,-10 1 0,-4 0 0,-3 0 0,-5-1 0,-1-1 0,0 0 0,6 0 0,-3 0 0,-10 0 0,-2 0 0,-1 0 0,5-2 0,0 0 0,-2-2 0,-5 2 0,-1-1 0,2 1 0,-2 0 0,3-1 0,-1 2 0,7 0 0,4-2 0,5 0 0,4 1 0,5 0 0,6 3 0,-1 1 0,-6 1 0,-2-2 0,5-1 0,15-2 0,10 0 0,2 1 0,0 0 0,-13 1 0,-8 0 0,4 4 0,15 3 0,11 1 0,-4-1 0,-21-5 0,-22-6 0,-7-2 0,4-3 0,9 0 0,6 2 0,1 1 0,-2 3 0,-10 1 0,-4 1 0,2-2 0,9 0 0,10 0 0,15 2 0,4 3 0,0-1 0,-13 0 0,-21-2 0,-7 0 0,1-1 0,9 1 0,-1 0 0,-5 0 0,-1 1 0,3-2 0,3 1 0,1 0 0,5 0 0,14 1 0,10 0 0,-1 0 0,-9 1 0,-3 0 0,4 2 0,0 0 0,-10-2 0,-13 0 0,-9-1 0,-6 1 0,7 2 0,26 9 0,32 7 0,11 1 0,-15-5 0,-34-8 0,-28-8 0,-3 0 0,2-1 0,7 0 0,5 1 0,1 0 0,2 1 0,11-1 0,15 0 0,5 1 0,-9 0 0,-16 0 0,0 2 0,17 2 0,10 0 0,-7 1 0,-16-5 0,-15-2 0,-6-2 0,4 1 0,11 2 0,22 3 0,11 1 0,-3 1 0,-11 0 0,-7-2 0,1 0 0,-3-2 0,-14 0 0,7 1 0,45 3 0,-20-1 0,4 2 0,3-1 0,-1 0 0,-11 0 0,-6 0 0,3-2 0,-34-3 0,-4-1 0,0-2 0,6-2 0,6-1 0,1 0 0,0-1 0,17 0 0,19 3 0,-10 1 0,27 3 0,-10 1 0,10 1 0,-5 0 0,-33-1 0,-20-1 0,-15-2 0,15 1 0,15-1 0,9 0 0,1 1 0,-8-2 0,-5-2 0,2-1 0,-2 0 0,-3 3 0,7 2 0,25 1 0,34 3 0,-40 0 0,0 0 0,-4 0 0,-3-1 0,31 2 0,-15-2 0,-2 2 0,-8-1 0,-15 0 0,-14-1 0,3 0 0,21-1 0,14 0 0,3 0 0,-7 0 0,-8 0 0,-14 0 0,-7 0 0,-9 0 0,-1 0 0,7 1 0,1 0 0,2-1 0,-1 1 0,9-1 0,22 0 0,14 0 0,-5 0 0,-7 0 0,-24 0 0,-11-1 0,8 0 0,-2 0 0,-2 0 0,-4 0 0,-2-1 0,5 2 0,3-1 0,11 1 0,-2 0 0,-6 0 0,-9-2 0,-34-8 0,-55-11 0,32 8 0,-28-4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2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24575,'13'-5'0,"6"1"0,9 2 0,5 1 0,5 0 0,1 0 0,5 0 0,11 1 0,-4 0 0,-7 1 0,-13 0 0,-12 1 0,-4 1 0,0-1 0,-3 0 0,-3-2 0,1 0 0,4 1 0,4-1 0,2 0 0,0 0 0,0 0 0,1 0 0,4 0 0,2 0 0,-6 0 0,-5 0 0,2 1 0,12 0 0,11 1 0,3 0 0,-2 1 0,-10 0 0,-6-1 0,-7-1 0,-5 0 0,11 0 0,29 4 0,9 0 0,-4 0 0,-19-1 0,-23-4 0,3-1 0,13 0 0,20 0 0,25 4 0,9 3 0,-13 1 0,-27-3 0,-24-3 0,-8-3 0,3-1 0,1 1 0,-2 1 0,4 2 0,17 2 0,26 1 0,8 0 0,-9-1 0,-23-2 0,-12 0 0,21-1 0,25 2 0,0-1 0,-14-1 0,-25-1 0,-10-1 0,20-2 0,14 0 0,-1-1 0,-11 1 0,-4 1 0,15 2 0,14 0 0,3-1 0,-21-1 0,-24 0 0,1 1 0,2 2 0,1-1 0,-8 1 0,-5-1 0,13 0 0,19 1 0,-1 1 0,8 0 0,-6 0 0,-3-2 0,0 1 0,-21-1 0,-10 0 0,2 0 0,10 0 0,4 0 0,1 1 0,4 1 0,9 2 0,9 2 0,-6-1 0,-11-1 0,-8-3 0,-7-1 0,0 0 0,-2 0 0,-2 0 0,-1 0 0,0 0 0,1 0 0,8 1 0,7 0 0,0 0 0,-1-1 0,3 0 0,2 1 0,2 0 0,-11-1 0,-9 1 0,-3-1 0,0 0 0,-2-1 0,-4 1 0,3 0 0,8 0 0,4 0 0,-2 0 0,3 0 0,3 2 0,7 1 0,0 1 0,-6 0 0,-7-1 0,-6-1 0,-2-1 0,1 0 0,4 0 0,7-1 0,1-1 0,3 0 0,7-1 0,3 1 0,-1 0 0,-8 0 0,-10-1 0,-5 0 0,-5-1 0,0 0 0,-5 0 0,1 1 0,-3 0 0,-4 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3:28:34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24575,'12'8'0,"-1"-2"0,-1-2 0,0-1 0,2-2 0,4 1 0,-2-1 0,2 0 0,12-1 0,18 0 0,7 1 0,-5-1 0,-10 2 0,-3 1 0,12 0 0,8 1 0,-7-2 0,-12-1 0,-11-1 0,-3 0 0,0 0 0,0 0 0,5-1 0,8 0 0,-1-1 0,-3 1 0,-1 0 0,3 1 0,7 0 0,-3 1 0,-7-2 0,-4 0 0,-5-2 0,0 1 0,0 2 0,6-1 0,5 1 0,3 0 0,0-1 0,-3-1 0,-2 1 0,-4 0 0,-2 1 0,8 0 0,6 0 0,1-1 0,-10 0 0,-8 1 0,-2-1 0,1 0 0,4 0 0,4-2 0,23-2 0,26 2 0,9 1 0,-14 2 0,-25 1 0,-24-1 0,-7 0 0,5 0 0,7 0 0,5-1 0,-1 0 0,-2 0 0,8 0 0,21 0 0,5 0 0,-5 1 0,1 1 0,-12 0 0,7 1 0,26 0 0,5 1 0,4 0 0,-2 0 0,-13-1 0,-7 0 0,17 1 0,-34-2 0,6 1 0,0 0 0,-16-1 0,-19-1 0,-5 0 0,0-2 0,2 1 0,2-2 0,14 0 0,13-2 0,13 0 0,-3 0 0,-20 1 0,-8 2 0,3 1 0,20 0 0,9 0 0,-8 1 0,-15 0 0,-19 0 0,-3 0 0,8 0 0,7 0 0,7 0 0,8 0 0,-9 0 0,-12 1 0,0-1 0,7 1 0,19 0 0,4 0 0,-12 0 0,-19 1 0,-11-1 0,5 2 0,3 1 0,0 0 0,-7-2 0,-7-1 0,-1 0 0,13-1 0,15 0 0,7 0 0,-4 0 0,-13 0 0,-8 0 0,-3 0 0,2 0 0,2 0 0,-1 1 0,-5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24575,'22'-4'0,"5"0"0,19-3 0,1 0 0,-10 2 0,-9 2 0,-15 2 0,4 1 0,2 0 0,1-1 0,-3 1 0,0-1 0,6 0 0,9 1 0,2 0 0,-3 0 0,-9 0 0,-10-1 0,-3 0 0,3 1 0,11-1 0,14 0 0,7-2 0,1 1 0,-7-1 0,-10 2 0,-7 0 0,-6 1 0,-5 0 0,-3-1 0,2 1 0,5-1 0,4 1 0,7-1 0,6 1 0,8 1 0,5 1 0,1 0 0,-3 1 0,-7-1 0,-1-1 0,1 0 0,6 0 0,1-1 0,-3 0 0,-8 0 0,-4 0 0,-6 0 0,-4-1 0,-3 0 0,-3 1 0,0 0 0,-2 0 0,-2 0 0,-3 0 0,-4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6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24575,'20'0'0,"28"0"0,34 0 0,8 0 0,-4 0 0,-29 0 0,-12 1 0,8 1 0,3 1 0,9 2 0,-5 1 0,-9-2 0,-12-1 0,-9-2 0,1-4 0,7-1 0,6-1 0,5-1 0,-1 0 0,-2 0 0,-1 0 0,-4 0 0,-2 2 0,3-1 0,-3 1 0,-5-1 0,-5 1 0,2 2 0,4-1 0,2 1 0,5 0 0,2 0 0,-4-1 0,-9 1 0,-19 0 0,-15 2 0,-5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08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24575,'19'0'0,"9"0"0,9 0 0,19 0 0,23 0 0,-18 0 0,5 0 0,15 0 0,4 0 0,11 0 0,1-1 0,-8 0 0,-4-1 0,-21 1 0,-6-1 0,15-2 0,-43 2 0,-11 1 0,-7 1 0,6 0 0,15-1 0,16-2 0,8-1 0,-9 0 0,-17 1 0,-17 1 0,-9 1 0,-2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10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24575,'87'-8'0,"1"0"0,-1 0 0,1 0 0,-1 0 0,1 0 0,-1 0 0,1 0 0,18-1 0,7-2 0,-2 1 0,-9 0 0,-15 3 0,-24 4 0,5 3 0,-9 1 0,-17-1 0,-20 0 0,-12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1:09:3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65 24575,'16'-5'0,"2"1"0,-3 1 0,-1 1 0,-1 1 0,8 1 0,18 0 0,11 0 0,-2 0 0,-13 0 0,-19 0 0,0-1 0,3-1 0,3-1 0,0 0 0,-2 1 0,6 0 0,11-1 0,5-1 0,1 1 0,0-1 0,2 0 0,2-1 0,-6-1 0,-13 2 0,-1 1 0,12 3 0,10-1 0,-2 1 0,-14 0 0,-14 0 0,-7 0 0,-3 0 0,-9 1 0,-15 1 0,-18 3 0,-23 3 0,-22-1 0,-9-1 0,5-3 0,16-3 0,19 0 0,17 0 0,6 0 0,1 0 0,0 0 0,4-1 0,4 1 0,-3 0 0,-5 3 0,-5 1 0,-4 1 0,-11-2 0,-20-2 0,-20-1 0,-12-1 0,20 0 0,26 0 0,25 1 0,15 1 0,3 1 0,0 0 0,2 1 0,3-1 0,4 2 0,4-1 0,8 1 0,13-3 0,19 0 0,11-1 0,-5 0 0,-7-1 0,-11 0 0,-2 2 0,-2 0 0,-1 0 0,-1-1 0,-4 0 0,-3 0 0,-3 0 0,0 0 0,2 0 0,-1 0 0,-6 0 0,3 0 0,22 0 0,15 0 0,6 0 0,-14 0 0,-13 2 0,3 1 0,13 2 0,3 0 0,-9-1 0,-17-1 0,-14-2 0,-4-1 0,3 1 0,16-1 0,10 1 0,6-2 0,5 0 0,-5-1 0,-5-1 0,-12 1 0,-16-2 0,-12 0 0,0 2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13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24575,'22'-1'0,"0"0"0,7-2 0,3-1 0,7-1 0,14-3 0,25 0 0,5 2 0,-8 2 0,-19 2 0,-26 1 0,-3 0 0,-3 1 0,-3-1 0,-2 1 0,0 0 0,3 0 0,4 0 0,2 0 0,4 1 0,10-1 0,2 1 0,-1-1 0,-3 0 0,-5 0 0,5-1 0,6 1 0,-1-1 0,-7 0 0,-7 0 0,-6 0 0,-2-1 0,4 0 0,1 0 0,3-1 0,-4 0 0,-5 0 0,-4 1 0,2 1 0,3 0 0,0-1 0,-8 2 0,-6-1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37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24575,'68'0'0,"15"0"0,15-1 0,-35 0 0,1-1 0,1 1 0,-1-1 0,-4 0 0,-1 1 0,-2-1 0,-3 1 0,21-2 0,-12 1 0,-14-1 0,-13 2 0,3 0 0,2-1 0,6 0 0,8-1 0,-3-1 0,-6 1 0,-9 1 0,-17 1 0,-10 0 0,-6 0 0,0 1 0,3-1 0,3 0 0,0-1 0,1 0 0,-3 0 0,-1 0 0,-1 1 0,0-1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0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24575,'16'0'0,"0"0"0,1-1 0,-2 0 0,-1 1 0,1 0 0,0 0 0,6 1 0,8-1 0,11 1 0,18-1 0,24 0 0,-30-1 0,2 1 0,7-1 0,1 0 0,4 0 0,1 0 0,-5-1 0,1 1 0,-2 0 0,1 0 0,-3 0 0,-1 0 0,-2 0 0,0 0 0,1 1 0,0-1 0,0 1 0,1 0 0,1 1 0,-1 0 0,-2 0 0,0-1 0,-4 1 0,-1 0 0,43 1 0,-11-1 0,-16 0 0,-18-1 0,-21 0 0,-8 0 0,-1 0 0,1 0 0,-1 1 0,-1 0 0,-4-1 0,1 0 0,7 0 0,15 0 0,15 1 0,6 0 0,-11 0 0,-18-1 0,-14 0 0,-8 0 0,1 0 0,-1 0 0,0 0 0,-2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45:43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17639,'30'-2'0,"22"0"3111,13 0-3111,7 0 1188,0 1-1188,-12 0 625,8-1-625,-4 0 2012,-3 1-2012,-4-1 0,4 1 0,14-1 0,20-1 0,-39 2 0,1 0 0,4 0 0,-1 0 0,-6 1 0,-4 0 0,27 0 0,-34 0 0,-14 0 0,26 0 0,44 0 0,-40 0 0,1 0 0,5 0 0,-3 0 0,28 0 0,-39 0 0,-10 0 0,-17 0 0,5 0 0,-1 0 0,-2 0 0,-3 1 0,-1 0 0,-4-1 0,-1 0 0,3 0 0,6 0 0,6 1 0,-1-1 0,-3 1 0,-5 0 0,-6-1 0,-1 0 0,0-1 0,7 0 0,10 1 0,1-3 0,-10 3 0,-12-2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1:18:1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36 24575,'95'-7'0,"-22"1"0,-80 7 0,-4 1 0,1-1 0,-5 0 0,-7-1 0,-5 0 0,2 0 0,7 0 0,11 0 0,27 0 0,-3 0 0,13 0 0,-15 0 0,-6 0 0,-2 0 0,-1 0 0,1 0 0,2 1 0,0 1 0,-6-1 0,-12 0 0,-6-2 0,-10-2 0,5 1 0,0-1 0,3-1 0,4 1 0,0 0 0,2 2 0,2 0 0,1-1 0,2 1 0,5-3 0,-1 3 0,4-2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24575,'42'2'0,"10"-1"0,19-2 0,19-3 0,-3 0 0,-19 1 0,-22 3 0,-12 1 0,-1 0 0,1-2 0,3-3 0,20-1 0,8-1 0,-7 2 0,-22 2 0,-31 4 0,-28 5 0,-30 8 0,-26 5 0,-18 1 0,4-3 0,25-7 0,23-6 0,16-3 0,1-2 0,-11-1 0,-11 1 0,1-2 0,4 1 0,10 0 0,15 0 0,11 0 0,13 1 0,21 0 0,-12 0 0,9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6:48:39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31 24575,'56'-2'0,"5"-1"0,9 0 0,-15 1 0,-25 1 0,-13 1 0,-6 0 0,33-1 0,38 1 0,15 0 0,-4 0 0,-35 0 0,-36 0 0,-16 1 0,-21-1 0,-10 1 0,-12-1 0,-3-1 0,-7-2 0,-3-1 0,0 0 0,4 1 0,8 1 0,5 0 0,6 1 0,4 0 0,-13 1 0,-22 1 0,-14 0 0,2 0 0,14 2 0,20 0 0,12 0 0,11-1 0,16-1 0,23 0 0,29 2 0,20 0 0,2 0 0,-16-1 0,-24-1 0,-16-1 0,2 0 0,2 0 0,-9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1177 24575,'30'-21'0,"29"-17"0,-8 6 0,8-2 0,16-11 0,4-1 0,6-5 0,1 1 0,-3 1 0,-2 2 0,-12 7 0,-5 3 0,-11 6 0,-2 1 0,-5 1 0,0 1 0,0-2 0,0 0 0,1-1 0,0 1 0,2-1 0,1 1 0,-1 0 0,-1 1 0,33-20 0,-4-2 0,-7 8 0,-2 4 0,-3 2 0,-10 5 0,-16 6 0,-7 8 0,-8 7 0,-2 4 0,-1 1 0,3 2 0,-10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00:2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24575,'-3'29'0,"-3"10"0,-2 7 0,0-1 0,2-4 0,3-15 0,3-7 0,0-5 0,0-5 0,10-5 0,35-10 0,29-9 0,13-6 0,1-4 0,-22 4 0,-12 4 0,-13 5 0,-18 9 0,-12 5 0,-9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24575,'55'-3'0,"4"0"0,14 1 0,-5 2 0,10 1 0,6 0 0,0 0-558,-5 0 0,2 0 1,2 0-1,0 1 0,0 0 558,3-1 0,0 1 0,1 0 0,-3 0 0,-3 0 0,5 0 0,-3 1 0,-4-1 0,-8-1 0,14-1 0,-10-2 442,-15 0 1,-3-2-443,3 1 0,1-1 0,8-1 0,2 0 229,2-1 1,-2 0-230,-12 0 0,-5 1 0,18-4 0,-27 4 1445,-26 5-1445,0-3 0,-5-2 0,-5-2 0,-4 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24575,'98'0'0,"-1"0"0,1 0 0,-1 0 0,1 0 0,-1 0 0,1 0 0,-1 0 0,1 0 0,0 0 0,-1 0 0,1 0 0,6 0 0,8 1 0,4 0 0,0-1 0,-3 1 0,-7-1 0,-12 1 0,-16-2 0,-18 0 0,-23-1 0,-16-1 0,-3-1 0,6-3 0,4 0 0,0 0 0,4 1 0,12-2 0,15-4 0,7-3 0,-10 2 0,-25 6 0,-18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0:33:34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24575,'97'2'0,"0"0"0,-1 0 0,1 0 0,0 0 0,-1 0 0,1 0 0,0 0 0,-1 0 0,1 0 0,0 0 0,-1 0 0,1 0 0,4 0 0,5 1 0,2-1 0,1 1 0,-2-1 0,-3 0 0,-5 1 0,-8-2 0,-10 1 0,-10-1 0,-14-1 0,21 0 0,-20-2 0,32 0 0,-45 0 0,-36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9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customXml" Target="../ink/ink6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emf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79.png"/><Relationship Id="rId4" Type="http://schemas.openxmlformats.org/officeDocument/2006/relationships/image" Target="../media/image760.png"/><Relationship Id="rId9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customXml" Target="../ink/ink13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106.png"/><Relationship Id="rId18" Type="http://schemas.openxmlformats.org/officeDocument/2006/relationships/customXml" Target="../ink/ink23.xml"/><Relationship Id="rId3" Type="http://schemas.openxmlformats.org/officeDocument/2006/relationships/image" Target="../media/image90.png"/><Relationship Id="rId7" Type="http://schemas.openxmlformats.org/officeDocument/2006/relationships/image" Target="../media/image103.png"/><Relationship Id="rId12" Type="http://schemas.openxmlformats.org/officeDocument/2006/relationships/customXml" Target="../ink/ink20.xml"/><Relationship Id="rId17" Type="http://schemas.openxmlformats.org/officeDocument/2006/relationships/image" Target="../media/image108.png"/><Relationship Id="rId2" Type="http://schemas.openxmlformats.org/officeDocument/2006/relationships/image" Target="../media/image89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7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customXml" Target="../ink/ink19.xml"/><Relationship Id="rId19" Type="http://schemas.openxmlformats.org/officeDocument/2006/relationships/image" Target="../media/image109.png"/><Relationship Id="rId4" Type="http://schemas.openxmlformats.org/officeDocument/2006/relationships/customXml" Target="../ink/ink16.xml"/><Relationship Id="rId9" Type="http://schemas.openxmlformats.org/officeDocument/2006/relationships/image" Target="../media/image104.png"/><Relationship Id="rId14" Type="http://schemas.openxmlformats.org/officeDocument/2006/relationships/customXml" Target="../ink/ink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emf"/><Relationship Id="rId5" Type="http://schemas.openxmlformats.org/officeDocument/2006/relationships/image" Target="../media/image870.png"/><Relationship Id="rId4" Type="http://schemas.openxmlformats.org/officeDocument/2006/relationships/customXml" Target="../ink/ink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70.png"/><Relationship Id="rId12" Type="http://schemas.openxmlformats.org/officeDocument/2006/relationships/image" Target="../media/image3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32.emf"/><Relationship Id="rId5" Type="http://schemas.openxmlformats.org/officeDocument/2006/relationships/image" Target="../media/image69.png"/><Relationship Id="rId10" Type="http://schemas.openxmlformats.org/officeDocument/2006/relationships/image" Target="../media/image31.emf"/><Relationship Id="rId4" Type="http://schemas.openxmlformats.org/officeDocument/2006/relationships/customXml" Target="../ink/ink1.xml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7.emf"/><Relationship Id="rId7" Type="http://schemas.openxmlformats.org/officeDocument/2006/relationships/image" Target="../media/image8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13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FE9A6-E66D-FFA3-D826-E09CC01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0" y="2743408"/>
            <a:ext cx="5482157" cy="4114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9BB58-52FC-9F8C-89AA-15688852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BD69F-DF29-14FB-F671-93711269E02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setter in </a:t>
            </a:r>
            <a:r>
              <a:rPr lang="nb-NO" i="1" dirty="0"/>
              <a:t>a</a:t>
            </a:r>
            <a:r>
              <a:rPr lang="nb-NO" dirty="0"/>
              <a:t> = 𝜋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0A88-4175-9CD4-1F2B-57630D36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1" y="2019509"/>
            <a:ext cx="66929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1DDF-4530-F545-BD0C-F682348A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1" y="916012"/>
            <a:ext cx="4178300" cy="673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DA362147-42BB-3A49-3046-518371BE9ABD}"/>
              </a:ext>
            </a:extLst>
          </p:cNvPr>
          <p:cNvSpPr/>
          <p:nvPr/>
        </p:nvSpPr>
        <p:spPr>
          <a:xfrm>
            <a:off x="8040371" y="2743408"/>
            <a:ext cx="3575896" cy="268654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god match, med bare to basisfunksjoner/</a:t>
            </a:r>
          </a:p>
          <a:p>
            <a:pPr algn="ctr"/>
            <a:r>
              <a:rPr lang="nb-NO" sz="1600" dirty="0" err="1"/>
              <a:t>parametre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E0C5-CC99-8D39-EF7A-36993CD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lærte vi akkurat nå?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522A-F57E-CC42-24A5-3ABA42AD9D8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774634"/>
          </a:xfrm>
        </p:spPr>
        <p:txBody>
          <a:bodyPr/>
          <a:lstStyle/>
          <a:p>
            <a:r>
              <a:rPr lang="nb-NO" dirty="0"/>
              <a:t>Vi søkte en ukjent funksjon, og introduserte et </a:t>
            </a:r>
            <a:r>
              <a:rPr lang="nb-NO" u="sng" dirty="0" err="1"/>
              <a:t>basissett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Basissett</a:t>
            </a:r>
            <a:r>
              <a:rPr lang="nb-NO" dirty="0"/>
              <a:t> = funksjoner vi mener burde fange bølgefunksjonen bra</a:t>
            </a:r>
          </a:p>
          <a:p>
            <a:r>
              <a:rPr lang="nb-NO" dirty="0"/>
              <a:t>Vi ekspanderte bølgefunksjonen i </a:t>
            </a:r>
            <a:r>
              <a:rPr lang="nb-NO" dirty="0" err="1"/>
              <a:t>basissettet</a:t>
            </a:r>
            <a:r>
              <a:rPr lang="nb-NO" dirty="0"/>
              <a:t>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Minimerte energien til slike funksjoner med </a:t>
            </a:r>
            <a:r>
              <a:rPr lang="nb-NO" u="sng" dirty="0"/>
              <a:t>variasjonsmetoden</a:t>
            </a:r>
          </a:p>
          <a:p>
            <a:r>
              <a:rPr lang="nb-NO" dirty="0"/>
              <a:t>Dette gav et egenverdiproblem: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191B-B56C-B5DF-D8FC-A0D1375B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23" y="1895828"/>
            <a:ext cx="16002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D08B6-A0D8-A837-8B80-CCEB5F7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830002"/>
            <a:ext cx="138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C72CC-462E-18D6-540A-9321B61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3691465"/>
            <a:ext cx="2298700" cy="838200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2C7A02BD-F6F8-738F-A49B-5DD3D5266D10}"/>
              </a:ext>
            </a:extLst>
          </p:cNvPr>
          <p:cNvSpPr/>
          <p:nvPr/>
        </p:nvSpPr>
        <p:spPr>
          <a:xfrm>
            <a:off x="9166579" y="2162528"/>
            <a:ext cx="3149600" cy="2262716"/>
          </a:xfrm>
          <a:prstGeom prst="cloudCallout">
            <a:avLst>
              <a:gd name="adj1" fmla="val -89650"/>
              <a:gd name="adj2" fmla="val 280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LCAO: En god ide som brukes MYE i kvantekjemi</a:t>
            </a:r>
          </a:p>
        </p:txBody>
      </p:sp>
    </p:spTree>
    <p:extLst>
      <p:ext uri="{BB962C8B-B14F-4D97-AF65-F5344CB8AC3E}">
        <p14:creationId xmlns:p14="http://schemas.microsoft.com/office/powerpoint/2010/main" val="1392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F90-1841-7322-D180-192B7C6E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Lineæritet</a:t>
            </a:r>
            <a:r>
              <a:rPr lang="nb-NO" dirty="0"/>
              <a:t> vs. </a:t>
            </a:r>
            <a:r>
              <a:rPr lang="nb-NO" dirty="0" err="1"/>
              <a:t>ikkelineæritet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123D-50FB-5DBE-62DF-A08A9FE246C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NB! LCAO brukte en </a:t>
            </a:r>
            <a:r>
              <a:rPr lang="nb-NO" u="sng" dirty="0"/>
              <a:t>lineærkombinasjon</a:t>
            </a:r>
            <a:r>
              <a:rPr lang="nb-NO" dirty="0"/>
              <a:t> av »atomorbitaler»</a:t>
            </a:r>
          </a:p>
          <a:p>
            <a:pPr lvl="1"/>
            <a:r>
              <a:rPr lang="nb-NO" dirty="0"/>
              <a:t>Gav lineært egenverdiproblem</a:t>
            </a:r>
          </a:p>
          <a:p>
            <a:r>
              <a:rPr lang="nb-NO" dirty="0"/>
              <a:t>Hylleraas hadde også </a:t>
            </a:r>
            <a:r>
              <a:rPr lang="nb-NO" u="sng" dirty="0" err="1"/>
              <a:t>ikkelineære</a:t>
            </a:r>
            <a:r>
              <a:rPr lang="nb-NO" u="sng" dirty="0"/>
              <a:t> </a:t>
            </a:r>
            <a:r>
              <a:rPr lang="nb-NO" u="sng" dirty="0" err="1"/>
              <a:t>parametre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Dette gir mer kompliserte minimeringslikninger</a:t>
            </a:r>
          </a:p>
          <a:p>
            <a:endParaRPr lang="nb-NO" dirty="0"/>
          </a:p>
          <a:p>
            <a:r>
              <a:rPr lang="nb-NO" dirty="0" err="1"/>
              <a:t>Hartree-Fock</a:t>
            </a:r>
            <a:r>
              <a:rPr lang="nb-NO" dirty="0"/>
              <a:t> teori, som vi kommer til nå, er også ikke-lineær, men inneholder likevel egenverdiproblem.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5C64A-A68F-0D0B-DC2F-EE27342E688C}"/>
              </a:ext>
            </a:extLst>
          </p:cNvPr>
          <p:cNvGrpSpPr/>
          <p:nvPr/>
        </p:nvGrpSpPr>
        <p:grpSpPr>
          <a:xfrm>
            <a:off x="3683000" y="2471933"/>
            <a:ext cx="4826000" cy="1099051"/>
            <a:chOff x="3683000" y="2471933"/>
            <a:chExt cx="4826000" cy="1099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72F551-6723-AE05-C334-2D242350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000" y="2859784"/>
              <a:ext cx="4826000" cy="711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8EEF96-08B3-801C-6EDA-1648A0930668}"/>
                </a:ext>
              </a:extLst>
            </p:cNvPr>
            <p:cNvGrpSpPr/>
            <p:nvPr/>
          </p:nvGrpSpPr>
          <p:grpSpPr>
            <a:xfrm>
              <a:off x="5930600" y="2471933"/>
              <a:ext cx="740160" cy="441720"/>
              <a:chOff x="5930600" y="2471933"/>
              <a:chExt cx="74016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14:cNvPr>
                  <p14:cNvContentPartPr/>
                  <p14:nvPr/>
                </p14:nvContentPartPr>
                <p14:xfrm>
                  <a:off x="5948960" y="2471933"/>
                  <a:ext cx="721800" cy="42408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60E6428-01D9-5F78-985D-DBA77BF34C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31320" y="2453933"/>
                    <a:ext cx="75744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14:cNvPr>
                  <p14:cNvContentPartPr/>
                  <p14:nvPr/>
                </p14:nvContentPartPr>
                <p14:xfrm>
                  <a:off x="5930600" y="2815373"/>
                  <a:ext cx="181440" cy="982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89B5979-4ED0-16E1-ADEC-077A93F34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12960" y="2797733"/>
                    <a:ext cx="21708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15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2524-0526-C31A-D20D-C571F775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83FDEA3B-9CE2-09D7-348F-872555985C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BD7989F-5422-5240-13ED-3F8F8DC9B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88748CD-E320-575E-B28D-25EB903AD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-metoden</a:t>
            </a:r>
            <a:br>
              <a:rPr lang="nb-NO" dirty="0"/>
            </a:br>
            <a:r>
              <a:rPr lang="nb-NO" dirty="0"/>
              <a:t>- en tilnærming verd en nobelpris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ACEFC-4AEE-0EC9-2756-D159E2C2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A246-C62F-556B-3EEA-17AF942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Douglas R. </a:t>
            </a:r>
            <a:r>
              <a:rPr lang="nb-NO" dirty="0" err="1"/>
              <a:t>Hartree</a:t>
            </a:r>
            <a:r>
              <a:rPr lang="nb-NO" dirty="0"/>
              <a:t> (1897-1958)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7F29-272E-33AB-5357-F0A69AFA307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6652809" cy="4975236"/>
          </a:xfrm>
        </p:spPr>
        <p:txBody>
          <a:bodyPr/>
          <a:lstStyle/>
          <a:p>
            <a:r>
              <a:rPr lang="nb-NO" dirty="0"/>
              <a:t>Britisk matematiker og fysiker</a:t>
            </a:r>
          </a:p>
          <a:p>
            <a:r>
              <a:rPr lang="nb-NO" dirty="0"/>
              <a:t>Ingen nobelpris på ham</a:t>
            </a:r>
          </a:p>
          <a:p>
            <a:r>
              <a:rPr lang="nb-NO" dirty="0"/>
              <a:t>Bygde den første </a:t>
            </a:r>
            <a:r>
              <a:rPr lang="nb-NO" u="sng" dirty="0"/>
              <a:t>differensialanalysatoren </a:t>
            </a:r>
            <a:r>
              <a:rPr lang="nb-NO" dirty="0"/>
              <a:t> utenfor USA, mekanisk datamaskin for differensiallikninger</a:t>
            </a:r>
          </a:p>
          <a:p>
            <a:r>
              <a:rPr lang="nb-NO" dirty="0"/>
              <a:t>Internasjonalt anerkjent ekspert på tidlige digitale computere</a:t>
            </a:r>
          </a:p>
          <a:p>
            <a:r>
              <a:rPr lang="nb-NO" dirty="0"/>
              <a:t>Oppfant en tidlig variant av </a:t>
            </a:r>
            <a:r>
              <a:rPr lang="nb-NO" dirty="0" err="1"/>
              <a:t>Hartree-Fock</a:t>
            </a:r>
            <a:r>
              <a:rPr lang="nb-NO" dirty="0"/>
              <a:t> teori</a:t>
            </a:r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B43ED78-B6A0-2310-9730-FB0F2B63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3" y="0"/>
            <a:ext cx="4823847" cy="6858000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6CCCD7E-FC4E-4F07-51B7-B0FE8D56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/>
        </p:blipFill>
        <p:spPr>
          <a:xfrm>
            <a:off x="1113946" y="4735889"/>
            <a:ext cx="477885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1FB-DB0A-D704-76D1-BE865995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Vladimir A. </a:t>
            </a:r>
            <a:r>
              <a:rPr lang="nb-NO" dirty="0" err="1"/>
              <a:t>Fock</a:t>
            </a:r>
            <a:r>
              <a:rPr lang="nb-NO" dirty="0"/>
              <a:t> (1898-1974)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5B1F-AF0A-B430-9E31-F47EF040D73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18853" cy="4975236"/>
          </a:xfrm>
        </p:spPr>
        <p:txBody>
          <a:bodyPr/>
          <a:lstStyle/>
          <a:p>
            <a:r>
              <a:rPr lang="nb-NO" dirty="0"/>
              <a:t>Sovjetrussisk fysiker</a:t>
            </a:r>
          </a:p>
          <a:p>
            <a:r>
              <a:rPr lang="nb-NO" dirty="0"/>
              <a:t>Ingen nobelpris på ham heller</a:t>
            </a:r>
          </a:p>
          <a:p>
            <a:r>
              <a:rPr lang="nb-NO" dirty="0"/>
              <a:t>Banebrytende arbeid i kvantefeltteori og kvantekjemi</a:t>
            </a:r>
          </a:p>
          <a:p>
            <a:r>
              <a:rPr lang="nb-NO" dirty="0"/>
              <a:t>Introduserte (samtidig med J.C. </a:t>
            </a:r>
            <a:r>
              <a:rPr lang="nb-NO" dirty="0" err="1"/>
              <a:t>Slater</a:t>
            </a:r>
            <a:r>
              <a:rPr lang="nb-NO" dirty="0"/>
              <a:t>) </a:t>
            </a:r>
            <a:r>
              <a:rPr lang="nb-NO" u="sng" dirty="0"/>
              <a:t>antisymmetri</a:t>
            </a:r>
            <a:r>
              <a:rPr lang="nb-NO" i="1" u="sng" dirty="0"/>
              <a:t> </a:t>
            </a:r>
            <a:r>
              <a:rPr lang="nb-NO" dirty="0"/>
              <a:t>i </a:t>
            </a:r>
            <a:r>
              <a:rPr lang="nb-NO" dirty="0" err="1"/>
              <a:t>Hartrees</a:t>
            </a:r>
            <a:r>
              <a:rPr lang="nb-NO" dirty="0"/>
              <a:t> metode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722514-AECC-97EB-CED4-1D6D6433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0"/>
            <a:ext cx="4368800" cy="68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4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BA21-F558-A463-E822-82C894D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9995-C41D-8D27-D2E5-1B65FF9C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 determinant for lukka skall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55B-2EE2-9129-4275-1266B14C105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introduserer spinn-orbitaler</a:t>
            </a:r>
          </a:p>
          <a:p>
            <a:r>
              <a:rPr lang="nb-NO" dirty="0"/>
              <a:t>Anta </a:t>
            </a:r>
            <a:r>
              <a:rPr lang="nb-NO" i="1" dirty="0"/>
              <a:t>N</a:t>
            </a:r>
            <a:r>
              <a:rPr lang="nb-NO" dirty="0"/>
              <a:t> er partall:</a:t>
            </a:r>
            <a:r>
              <a:rPr lang="nb-NO" i="1" dirty="0"/>
              <a:t> </a:t>
            </a:r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  <a:p>
            <a:pPr marL="0" indent="0">
              <a:buNone/>
            </a:pPr>
            <a:endParaRPr lang="nb-NO" i="1" dirty="0"/>
          </a:p>
          <a:p>
            <a:r>
              <a:rPr lang="nb-NO" dirty="0"/>
              <a:t>En annen vanlig notasjon for dette:</a:t>
            </a:r>
          </a:p>
          <a:p>
            <a:endParaRPr lang="nb-NO" dirty="0"/>
          </a:p>
          <a:p>
            <a:r>
              <a:rPr lang="nb-NO" dirty="0"/>
              <a:t>Orbitalene er «dobbeltokkupert»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B6A9-5F8C-6963-C9A1-554E4985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3" y="1114044"/>
            <a:ext cx="1473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46E4C-0A83-7F65-2494-0EF18B1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82648"/>
            <a:ext cx="777240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4984-D66F-EF26-9DCA-4E559D45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4748755"/>
            <a:ext cx="5054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DEEB6F-3FC4-277A-01A7-AED45E92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 gir </a:t>
            </a:r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492069-229C-7CAE-D413-2CEC379BBF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Vi plugger determinanten inn i variasjonsmetoden</a:t>
            </a:r>
          </a:p>
          <a:p>
            <a:r>
              <a:rPr lang="nb-NO" dirty="0"/>
              <a:t>Dette gir en </a:t>
            </a:r>
            <a:r>
              <a:rPr lang="nb-NO" u="sng" dirty="0" err="1"/>
              <a:t>ikkelineær</a:t>
            </a:r>
            <a:r>
              <a:rPr lang="nb-NO" u="sng" dirty="0"/>
              <a:t> koblet </a:t>
            </a:r>
            <a:r>
              <a:rPr lang="nb-NO" u="sng" dirty="0" err="1"/>
              <a:t>Schrödingerlikning</a:t>
            </a:r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996A3-774C-D9C2-EEF6-E81DF2631A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4CEA-9F4C-A4EC-49A6-3618D429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98" y="3032796"/>
            <a:ext cx="67437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99C9B-A1EB-1AA3-0E79-4369159A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286" y="4819315"/>
            <a:ext cx="3644900" cy="393700"/>
          </a:xfrm>
          <a:prstGeom prst="rect">
            <a:avLst/>
          </a:prstGeo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9B94DEB8-4992-191E-B8B2-76AABDA0DE75}"/>
              </a:ext>
            </a:extLst>
          </p:cNvPr>
          <p:cNvSpPr/>
          <p:nvPr/>
        </p:nvSpPr>
        <p:spPr>
          <a:xfrm>
            <a:off x="7453845" y="2153131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172816"/>
              <a:gd name="adj4" fmla="val -29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-orbitaler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425CFB3B-2DD8-7866-A1F0-B8955FDAD6E4}"/>
              </a:ext>
            </a:extLst>
          </p:cNvPr>
          <p:cNvSpPr/>
          <p:nvPr/>
        </p:nvSpPr>
        <p:spPr>
          <a:xfrm>
            <a:off x="8425395" y="4218269"/>
            <a:ext cx="3166530" cy="889000"/>
          </a:xfrm>
          <a:prstGeom prst="borderCallout1">
            <a:avLst>
              <a:gd name="adj1" fmla="val 77907"/>
              <a:gd name="adj2" fmla="val -3308"/>
              <a:gd name="adj3" fmla="val -65735"/>
              <a:gd name="adj4" fmla="val -221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 første løsningene er «relevante» (</a:t>
            </a:r>
            <a:r>
              <a:rPr lang="nb-NO" sz="1600" dirty="0" err="1"/>
              <a:t>Aufbau</a:t>
            </a:r>
            <a:r>
              <a:rPr lang="nb-NO" sz="1600" dirty="0"/>
              <a:t>, se senere)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65921903-CA3C-C349-8698-79B6644FFDBD}"/>
              </a:ext>
            </a:extLst>
          </p:cNvPr>
          <p:cNvSpPr/>
          <p:nvPr/>
        </p:nvSpPr>
        <p:spPr>
          <a:xfrm>
            <a:off x="7363756" y="5536082"/>
            <a:ext cx="2920998" cy="670287"/>
          </a:xfrm>
          <a:prstGeom prst="borderCallout1">
            <a:avLst>
              <a:gd name="adj1" fmla="val 77907"/>
              <a:gd name="adj2" fmla="val -3308"/>
              <a:gd name="adj3" fmla="val -266466"/>
              <a:gd name="adj4" fmla="val -338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Hartree</a:t>
            </a:r>
            <a:r>
              <a:rPr lang="nb-NO" sz="1600" dirty="0"/>
              <a:t>-</a:t>
            </a:r>
            <a:r>
              <a:rPr lang="nb-NO" sz="1600" dirty="0" err="1"/>
              <a:t>Fock</a:t>
            </a:r>
            <a:r>
              <a:rPr lang="nb-NO" sz="1600" dirty="0"/>
              <a:t>-energier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AECF5-2804-36D8-B55B-C21FE384F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06" y="4131174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8CA0-5C16-95ED-AA7E-CA4EF7A8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effektive potensialet i </a:t>
            </a:r>
            <a:r>
              <a:rPr lang="nb-NO" dirty="0" err="1"/>
              <a:t>Hartree-Fock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F4DB-6BDB-09C5-1E75-0492588D91C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403159"/>
          </a:xfrm>
        </p:spPr>
        <p:txBody>
          <a:bodyPr/>
          <a:lstStyle/>
          <a:p>
            <a:r>
              <a:rPr lang="nb-NO" dirty="0"/>
              <a:t>Elektronene ser et effektivt potensial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Hvert elektron ser et «middelpotensial» fra alle de andre elektronene</a:t>
            </a:r>
          </a:p>
          <a:p>
            <a:r>
              <a:rPr lang="nb-NO" dirty="0"/>
              <a:t>Derav andre navn på teorien:</a:t>
            </a:r>
          </a:p>
          <a:p>
            <a:pPr lvl="1"/>
            <a:r>
              <a:rPr lang="nb-NO" dirty="0"/>
              <a:t>»</a:t>
            </a:r>
            <a:r>
              <a:rPr lang="nb-NO" dirty="0" err="1"/>
              <a:t>Self-consistent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», «</a:t>
            </a:r>
            <a:r>
              <a:rPr lang="nb-NO" dirty="0" err="1"/>
              <a:t>mean-field</a:t>
            </a:r>
            <a:r>
              <a:rPr lang="nb-NO" dirty="0"/>
              <a:t>», «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particle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8ED31-B4DB-A095-00E6-37682F72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36" y="2214563"/>
            <a:ext cx="36449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30BF0-AF70-455A-63E1-2841AFE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36" y="3030743"/>
            <a:ext cx="30988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AFC9-A52A-DAC5-0681-8642AA9F8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6" y="3539788"/>
            <a:ext cx="3441700" cy="4064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93B13F5-CD5F-0E61-94B6-8CA673097AA6}"/>
              </a:ext>
            </a:extLst>
          </p:cNvPr>
          <p:cNvSpPr/>
          <p:nvPr/>
        </p:nvSpPr>
        <p:spPr>
          <a:xfrm>
            <a:off x="8711848" y="2608263"/>
            <a:ext cx="2698044" cy="5509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Hartrees</a:t>
            </a:r>
            <a:r>
              <a:rPr lang="nb-NO" sz="1600" dirty="0"/>
              <a:t> opprinnelige metode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67A7B82-63F4-B4E9-3349-DDBE7661B314}"/>
              </a:ext>
            </a:extLst>
          </p:cNvPr>
          <p:cNvSpPr/>
          <p:nvPr/>
        </p:nvSpPr>
        <p:spPr>
          <a:xfrm>
            <a:off x="9050515" y="3443641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Kommer fra </a:t>
            </a:r>
            <a:r>
              <a:rPr lang="nb-NO" sz="1600" dirty="0" err="1"/>
              <a:t>Focks</a:t>
            </a:r>
            <a:r>
              <a:rPr lang="nb-NO" sz="1600" dirty="0"/>
              <a:t> korreksjon: antisymmetri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7B4667-ED74-2A0F-B2F9-415E69756B4A}"/>
              </a:ext>
            </a:extLst>
          </p:cNvPr>
          <p:cNvGrpSpPr/>
          <p:nvPr/>
        </p:nvGrpSpPr>
        <p:grpSpPr>
          <a:xfrm>
            <a:off x="538695" y="3030743"/>
            <a:ext cx="3860091" cy="915445"/>
            <a:chOff x="237070" y="3879134"/>
            <a:chExt cx="3860091" cy="915445"/>
          </a:xfrm>
        </p:grpSpPr>
        <p:sp>
          <p:nvSpPr>
            <p:cNvPr id="10" name="Line Callout 1 9">
              <a:extLst>
                <a:ext uri="{FF2B5EF4-FFF2-40B4-BE49-F238E27FC236}">
                  <a16:creationId xmlns:a16="http://schemas.microsoft.com/office/drawing/2014/main" id="{B7A3F71A-6CAF-137E-BF50-88C7DF576BF3}"/>
                </a:ext>
              </a:extLst>
            </p:cNvPr>
            <p:cNvSpPr/>
            <p:nvPr/>
          </p:nvSpPr>
          <p:spPr>
            <a:xfrm>
              <a:off x="237070" y="3935947"/>
              <a:ext cx="2920998" cy="670287"/>
            </a:xfrm>
            <a:prstGeom prst="borderCallout1">
              <a:avLst>
                <a:gd name="adj1" fmla="val 60855"/>
                <a:gd name="adj2" fmla="val 121909"/>
                <a:gd name="adj3" fmla="val 61975"/>
                <a:gd name="adj4" fmla="val 10389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/>
                <a:t>Disse avhenger av orbitalene!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272714F-10A8-73FE-5A97-38E493CF5C60}"/>
                </a:ext>
              </a:extLst>
            </p:cNvPr>
            <p:cNvSpPr/>
            <p:nvPr/>
          </p:nvSpPr>
          <p:spPr>
            <a:xfrm>
              <a:off x="3903713" y="3879134"/>
              <a:ext cx="193448" cy="91544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861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6836-6C85-ABA0-2346-E0E503FC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Orbitaler og energier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F27A5-C284-2854-BC66-E458624C302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-likningene igjen: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i="1" dirty="0"/>
              <a:t>i </a:t>
            </a:r>
            <a:r>
              <a:rPr lang="nb-NO" dirty="0"/>
              <a:t>teller atomorbitalene:  </a:t>
            </a:r>
            <a:r>
              <a:rPr lang="nb-NO" i="1" dirty="0"/>
              <a:t>n, l, m </a:t>
            </a:r>
            <a:r>
              <a:rPr lang="nb-NO" dirty="0"/>
              <a:t>er kvantetallene</a:t>
            </a:r>
            <a:endParaRPr lang="nb-NO" i="1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avhenger </a:t>
            </a:r>
            <a:r>
              <a:rPr lang="nb-NO" u="sng" dirty="0"/>
              <a:t>ikke av </a:t>
            </a:r>
            <a:r>
              <a:rPr lang="nb-NO" i="1" u="sng" dirty="0"/>
              <a:t>m</a:t>
            </a:r>
            <a:endParaRPr lang="nb-NO" u="sng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3EADC-9F0F-7BE1-CBD7-DC24C2E9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93462"/>
            <a:ext cx="67437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2EAA6-9799-EBB6-BEB5-FBF5B5BD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3879047"/>
            <a:ext cx="5994400" cy="48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9D549-F172-677A-D726-91C30FC0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67" y="5264538"/>
            <a:ext cx="1668296" cy="4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D24DB-8438-8341-C930-5C091B56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80" y="2377805"/>
            <a:ext cx="1778000" cy="355600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F8C0F93F-BE7E-5EA4-1D48-B16BFE2B757E}"/>
              </a:ext>
            </a:extLst>
          </p:cNvPr>
          <p:cNvSpPr/>
          <p:nvPr/>
        </p:nvSpPr>
        <p:spPr>
          <a:xfrm>
            <a:off x="6857093" y="5710609"/>
            <a:ext cx="3053987" cy="985447"/>
          </a:xfrm>
          <a:prstGeom prst="borderCallout1">
            <a:avLst>
              <a:gd name="adj1" fmla="val 18750"/>
              <a:gd name="adj2" fmla="val -8333"/>
              <a:gd name="adj3" fmla="val -13456"/>
              <a:gd name="adj4" fmla="val -503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i="1" dirty="0"/>
              <a:t>i</a:t>
            </a:r>
            <a:r>
              <a:rPr lang="nb-NO" sz="1600" dirty="0"/>
              <a:t> er synonymt med en samling «kvantetall»</a:t>
            </a:r>
          </a:p>
        </p:txBody>
      </p:sp>
    </p:spTree>
    <p:extLst>
      <p:ext uri="{BB962C8B-B14F-4D97-AF65-F5344CB8AC3E}">
        <p14:creationId xmlns:p14="http://schemas.microsoft.com/office/powerpoint/2010/main" val="12150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545F-25EC-5E9B-BA92-4BBB14B7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ACF9F1C0-C283-70CE-DD00-0148FB3B35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092E1758-ABE7-C893-149C-6EDC2C93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73925-6C25-DE65-6485-601648D7E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Fra sist gang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2502EE-41A1-37C1-E919-237B08BA5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BC3C-B87D-211A-D71E-B2D6373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atomer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5A33-37D2-CDDF-3709-51EB7907C08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For atomer: Det effektive potensialet er </a:t>
            </a:r>
            <a:r>
              <a:rPr lang="nb-NO" u="sng" dirty="0"/>
              <a:t>rotasjonssymmetrisk</a:t>
            </a:r>
          </a:p>
          <a:p>
            <a:pPr lvl="1"/>
            <a:r>
              <a:rPr lang="nb-NO" u="sng" dirty="0"/>
              <a:t>Separasjon av variable</a:t>
            </a: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0B0F1-D6AF-E01B-D710-1A1C425E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521421"/>
            <a:ext cx="3136900" cy="5080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16FC32D3-029D-C2D4-B95E-E38E4D1E5B08}"/>
              </a:ext>
            </a:extLst>
          </p:cNvPr>
          <p:cNvSpPr/>
          <p:nvPr/>
        </p:nvSpPr>
        <p:spPr>
          <a:xfrm>
            <a:off x="7375879" y="2316477"/>
            <a:ext cx="2698044" cy="550901"/>
          </a:xfrm>
          <a:prstGeom prst="borderCallout1">
            <a:avLst>
              <a:gd name="adj1" fmla="val 18750"/>
              <a:gd name="adj2" fmla="val -8333"/>
              <a:gd name="adj3" fmla="val 46927"/>
              <a:gd name="adj4" fmla="val -42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Vi kan snakke om 1s, 2s, 2p, ...</a:t>
            </a:r>
          </a:p>
        </p:txBody>
      </p:sp>
    </p:spTree>
    <p:extLst>
      <p:ext uri="{BB962C8B-B14F-4D97-AF65-F5344CB8AC3E}">
        <p14:creationId xmlns:p14="http://schemas.microsoft.com/office/powerpoint/2010/main" val="4626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75D2-E970-FDAD-EF83-6E2E111F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-orbitaler for molekyler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18D-EFE5-3782-F6CA-F29CF81AB4B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21963"/>
            <a:ext cx="11431663" cy="4752671"/>
          </a:xfrm>
        </p:spPr>
        <p:txBody>
          <a:bodyPr/>
          <a:lstStyle/>
          <a:p>
            <a:r>
              <a:rPr lang="nb-NO" dirty="0"/>
              <a:t>Ikke lenger rotasjonssymmetri: </a:t>
            </a:r>
            <a:r>
              <a:rPr lang="nb-NO" i="1" dirty="0"/>
              <a:t>l</a:t>
            </a:r>
            <a:r>
              <a:rPr lang="nb-NO" dirty="0"/>
              <a:t> og </a:t>
            </a:r>
            <a:r>
              <a:rPr lang="nb-NO" i="1" dirty="0"/>
              <a:t>m</a:t>
            </a:r>
            <a:r>
              <a:rPr lang="nb-NO" dirty="0"/>
              <a:t> ikke lenger like relevant</a:t>
            </a:r>
          </a:p>
          <a:p>
            <a:r>
              <a:rPr lang="nb-NO" dirty="0"/>
              <a:t>Men </a:t>
            </a:r>
            <a:r>
              <a:rPr lang="nb-NO" u="sng" dirty="0"/>
              <a:t>punktsymmetri </a:t>
            </a:r>
            <a:r>
              <a:rPr lang="nb-NO" dirty="0"/>
              <a:t>for molekylet gjør at vi likevel kan klassifisere</a:t>
            </a:r>
          </a:p>
          <a:p>
            <a:r>
              <a:rPr lang="nb-NO" dirty="0"/>
              <a:t>Mer om dette senere, fokus er på atomer nå</a:t>
            </a:r>
          </a:p>
        </p:txBody>
      </p:sp>
      <p:pic>
        <p:nvPicPr>
          <p:cNvPr id="5" name="Picture 4" descr="A structure of a molecule&#10;&#10;Description automatically generated">
            <a:extLst>
              <a:ext uri="{FF2B5EF4-FFF2-40B4-BE49-F238E27FC236}">
                <a16:creationId xmlns:a16="http://schemas.microsoft.com/office/drawing/2014/main" id="{5484E51F-AA5C-711A-F562-C7F2BFA7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2" t="25986" r="31097" b="28585"/>
          <a:stretch/>
        </p:blipFill>
        <p:spPr>
          <a:xfrm>
            <a:off x="7858125" y="2720873"/>
            <a:ext cx="3257550" cy="3053761"/>
          </a:xfrm>
          <a:prstGeom prst="rect">
            <a:avLst/>
          </a:prstGeom>
        </p:spPr>
      </p:pic>
      <p:pic>
        <p:nvPicPr>
          <p:cNvPr id="7" name="Picture 6" descr="A red and white molecule on a black background with Marfa lights in the background&#10;&#10;Description automatically generated">
            <a:extLst>
              <a:ext uri="{FF2B5EF4-FFF2-40B4-BE49-F238E27FC236}">
                <a16:creationId xmlns:a16="http://schemas.microsoft.com/office/drawing/2014/main" id="{7623830B-9725-A90F-458F-45EEF1447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6" t="41659" r="43780" b="43038"/>
          <a:stretch/>
        </p:blipFill>
        <p:spPr>
          <a:xfrm>
            <a:off x="1076325" y="3557589"/>
            <a:ext cx="985838" cy="1028700"/>
          </a:xfrm>
          <a:prstGeom prst="rect">
            <a:avLst/>
          </a:prstGeom>
        </p:spPr>
      </p:pic>
      <p:pic>
        <p:nvPicPr>
          <p:cNvPr id="9" name="Picture 8" descr="A green and yellow molecule&#10;&#10;Description automatically generated">
            <a:extLst>
              <a:ext uri="{FF2B5EF4-FFF2-40B4-BE49-F238E27FC236}">
                <a16:creationId xmlns:a16="http://schemas.microsoft.com/office/drawing/2014/main" id="{E8951511-A628-8EF6-1C7C-B1E711FAE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4" t="35301" r="39768" b="38187"/>
          <a:stretch/>
        </p:blipFill>
        <p:spPr>
          <a:xfrm>
            <a:off x="2559844" y="2959394"/>
            <a:ext cx="1600200" cy="178217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6CCC2CC-5B9E-9187-0A9A-4AD47F6475B7}"/>
              </a:ext>
            </a:extLst>
          </p:cNvPr>
          <p:cNvSpPr/>
          <p:nvPr/>
        </p:nvSpPr>
        <p:spPr>
          <a:xfrm rot="16200000">
            <a:off x="2243137" y="4118603"/>
            <a:ext cx="633413" cy="2543167"/>
          </a:xfrm>
          <a:prstGeom prst="leftBrace">
            <a:avLst>
              <a:gd name="adj1" fmla="val 293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ADBA3-C79A-4C78-357C-4310231CBD48}"/>
              </a:ext>
            </a:extLst>
          </p:cNvPr>
          <p:cNvSpPr txBox="1"/>
          <p:nvPr/>
        </p:nvSpPr>
        <p:spPr>
          <a:xfrm>
            <a:off x="1288260" y="5816240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symmetri – gir molekylorbitaler med symmetriklassifisering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D8690-49E9-A2C9-CC5A-DE71A5076CFA}"/>
              </a:ext>
            </a:extLst>
          </p:cNvPr>
          <p:cNvSpPr txBox="1"/>
          <p:nvPr/>
        </p:nvSpPr>
        <p:spPr>
          <a:xfrm>
            <a:off x="7906774" y="5598526"/>
            <a:ext cx="382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Molekyler med uten symmetri – gir generelle molekylorbitaler uten symmetriklassifisering</a:t>
            </a:r>
          </a:p>
        </p:txBody>
      </p:sp>
    </p:spTree>
    <p:extLst>
      <p:ext uri="{BB962C8B-B14F-4D97-AF65-F5344CB8AC3E}">
        <p14:creationId xmlns:p14="http://schemas.microsoft.com/office/powerpoint/2010/main" val="81919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203-337F-95CB-8254-3E88A0F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</a:t>
            </a:r>
            <a:r>
              <a:rPr lang="nb-NO" dirty="0" err="1"/>
              <a:t>Hartree-Fock</a:t>
            </a:r>
            <a:r>
              <a:rPr lang="nb-NO" dirty="0"/>
              <a:t> bra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D8B5-5B33-980C-DB08-7CD6C15BE7E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En relativt rimelig beregningsteknikk</a:t>
            </a:r>
          </a:p>
          <a:p>
            <a:r>
              <a:rPr lang="nb-NO" dirty="0"/>
              <a:t>Gir oss de </a:t>
            </a:r>
            <a:r>
              <a:rPr lang="nb-NO" u="sng" dirty="0"/>
              <a:t>beste 1-elektronorbitalene</a:t>
            </a:r>
            <a:r>
              <a:rPr lang="nb-NO" dirty="0"/>
              <a:t> og tilsvarende energier</a:t>
            </a:r>
          </a:p>
          <a:p>
            <a:r>
              <a:rPr lang="nb-NO" dirty="0"/>
              <a:t>.. under antakelsen at elektronene beveger seg uavhengig av hverandre</a:t>
            </a:r>
          </a:p>
          <a:p>
            <a:pPr lvl="1"/>
            <a:r>
              <a:rPr lang="nb-NO" dirty="0"/>
              <a:t>«Ikke-korrelert beskrivelse»</a:t>
            </a:r>
          </a:p>
          <a:p>
            <a:endParaRPr lang="nb-NO" dirty="0"/>
          </a:p>
          <a:p>
            <a:r>
              <a:rPr lang="nb-NO" dirty="0"/>
              <a:t>Gir kvalitativt riktige svar for svært mange atomer og molekyler!</a:t>
            </a:r>
          </a:p>
        </p:txBody>
      </p:sp>
    </p:spTree>
    <p:extLst>
      <p:ext uri="{BB962C8B-B14F-4D97-AF65-F5344CB8AC3E}">
        <p14:creationId xmlns:p14="http://schemas.microsoft.com/office/powerpoint/2010/main" val="38030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74DF-262D-FB44-1379-31993B28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42ED36AC-FFFA-3A8E-947D-9DAC77D1E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8F9747F7-6C14-BEE4-A159-95C0BEA8A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2B5FC3-7782-9F81-8337-4AA81C369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Basissett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110CB-DBCC-9C86-C814-71AE8A037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987B-EBAB-A834-564A-C966F67B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Atomorbitaler (AO) og molekylorbitaler (MO)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DB39-2B7C-9148-EC58-80B39CFBF18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Løsningene av HF kalles </a:t>
            </a:r>
            <a:r>
              <a:rPr lang="nb-NO" dirty="0" err="1"/>
              <a:t>MOer</a:t>
            </a:r>
            <a:endParaRPr lang="nb-NO" dirty="0"/>
          </a:p>
          <a:p>
            <a:r>
              <a:rPr lang="nb-NO" dirty="0"/>
              <a:t>For å løse HF-likningene trenger vi </a:t>
            </a:r>
            <a:r>
              <a:rPr lang="nb-NO" u="sng" dirty="0"/>
              <a:t>en basis</a:t>
            </a:r>
            <a:r>
              <a:rPr lang="nb-NO" dirty="0"/>
              <a:t> – kalles AO</a:t>
            </a:r>
          </a:p>
          <a:p>
            <a:r>
              <a:rPr lang="nb-NO" dirty="0"/>
              <a:t>Et godt sett av funksjoner for ekspansjon</a:t>
            </a:r>
          </a:p>
          <a:p>
            <a:r>
              <a:rPr lang="nb-NO" dirty="0"/>
              <a:t>Navnene MO og AO er konvensjonelle</a:t>
            </a:r>
          </a:p>
          <a:p>
            <a:r>
              <a:rPr lang="nb-NO" dirty="0"/>
              <a:t>Vi snakker om MO selv om det er et atom!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827B-F838-5325-4C05-93A9CD4B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29" y="3427433"/>
            <a:ext cx="2743200" cy="10541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33E1BC2C-1600-3125-08AB-38ADD3B6F6A3}"/>
              </a:ext>
            </a:extLst>
          </p:cNvPr>
          <p:cNvSpPr/>
          <p:nvPr/>
        </p:nvSpPr>
        <p:spPr>
          <a:xfrm>
            <a:off x="8615694" y="2257196"/>
            <a:ext cx="3099460" cy="866899"/>
          </a:xfrm>
          <a:prstGeom prst="borderCallout1">
            <a:avLst>
              <a:gd name="adj1" fmla="val 65630"/>
              <a:gd name="adj2" fmla="val -4691"/>
              <a:gd name="adj3" fmla="val 175006"/>
              <a:gd name="adj4" fmla="val -802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«MO-koeffisienter»</a:t>
            </a:r>
          </a:p>
          <a:p>
            <a:pPr algn="ctr"/>
            <a:r>
              <a:rPr lang="nb-NO" sz="1600" dirty="0"/>
              <a:t>De ukjente i en HF-beregning!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EF0C02BE-1695-3FA2-C4BC-4873E860D989}"/>
              </a:ext>
            </a:extLst>
          </p:cNvPr>
          <p:cNvSpPr/>
          <p:nvPr/>
        </p:nvSpPr>
        <p:spPr>
          <a:xfrm>
            <a:off x="2563174" y="5124052"/>
            <a:ext cx="2612571" cy="866899"/>
          </a:xfrm>
          <a:prstGeom prst="borderCallout1">
            <a:avLst>
              <a:gd name="adj1" fmla="val -105907"/>
              <a:gd name="adj2" fmla="val 68485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Molekylorbital «MO»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627C2F41-296E-82DD-1E09-CCBB1D48B3BD}"/>
              </a:ext>
            </a:extLst>
          </p:cNvPr>
          <p:cNvSpPr/>
          <p:nvPr/>
        </p:nvSpPr>
        <p:spPr>
          <a:xfrm>
            <a:off x="6841652" y="5164824"/>
            <a:ext cx="2612571" cy="866899"/>
          </a:xfrm>
          <a:prstGeom prst="borderCallout1">
            <a:avLst>
              <a:gd name="adj1" fmla="val -112756"/>
              <a:gd name="adj2" fmla="val 2576"/>
              <a:gd name="adj3" fmla="val -16267"/>
              <a:gd name="adj4" fmla="val 534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Atomorbital «AO»</a:t>
            </a:r>
          </a:p>
        </p:txBody>
      </p:sp>
    </p:spTree>
    <p:extLst>
      <p:ext uri="{BB962C8B-B14F-4D97-AF65-F5344CB8AC3E}">
        <p14:creationId xmlns:p14="http://schemas.microsoft.com/office/powerpoint/2010/main" val="3032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B976-DCB5-4002-A97D-90C30984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AOer</a:t>
            </a:r>
            <a:r>
              <a:rPr lang="nb-NO" dirty="0"/>
              <a:t> og angulærmoment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C6EB-5A7D-174C-5D80-2911D680AC9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på MO-ekspansjonen: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Vanligvis er </a:t>
            </a:r>
            <a:r>
              <a:rPr lang="nb-NO" dirty="0" err="1"/>
              <a:t>AOene</a:t>
            </a:r>
            <a:r>
              <a:rPr lang="nb-NO" dirty="0"/>
              <a:t> </a:t>
            </a:r>
            <a:r>
              <a:rPr lang="nb-NO" u="sng" dirty="0"/>
              <a:t>sentrert på atomkjerner</a:t>
            </a:r>
            <a:endParaRPr lang="nb-NO" dirty="0"/>
          </a:p>
          <a:p>
            <a:r>
              <a:rPr lang="nb-NO" dirty="0"/>
              <a:t>Altså er de faktisk orbitaler med angulærmoment!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B53D-31AD-C6B1-41D0-BE518BD1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08784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9D709-FAB2-264B-41CD-5CAF476B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22" y="3979528"/>
            <a:ext cx="7112000" cy="5842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A49C8F44-66AC-A691-4613-08E682612A74}"/>
              </a:ext>
            </a:extLst>
          </p:cNvPr>
          <p:cNvSpPr/>
          <p:nvPr/>
        </p:nvSpPr>
        <p:spPr>
          <a:xfrm>
            <a:off x="3431969" y="4883093"/>
            <a:ext cx="3121231" cy="1151906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 denne indeksen kan det altså «skjule seg» flere kvantetall altså.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D9744BB4-E089-B66E-DCA8-0A00FFDE553C}"/>
              </a:ext>
            </a:extLst>
          </p:cNvPr>
          <p:cNvSpPr/>
          <p:nvPr/>
        </p:nvSpPr>
        <p:spPr>
          <a:xfrm>
            <a:off x="7517081" y="4871218"/>
            <a:ext cx="2087919" cy="584200"/>
          </a:xfrm>
          <a:prstGeom prst="borderCallout1">
            <a:avLst>
              <a:gd name="adj1" fmla="val 13068"/>
              <a:gd name="adj2" fmla="val -1787"/>
              <a:gd name="adj3" fmla="val -28702"/>
              <a:gd name="adj4" fmla="val -133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Radiell-del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FFD5F171-87BC-5A9F-4543-137A3701C852}"/>
              </a:ext>
            </a:extLst>
          </p:cNvPr>
          <p:cNvSpPr/>
          <p:nvPr/>
        </p:nvSpPr>
        <p:spPr>
          <a:xfrm>
            <a:off x="8740239" y="2923665"/>
            <a:ext cx="2303813" cy="584200"/>
          </a:xfrm>
          <a:prstGeom prst="borderCallout1">
            <a:avLst>
              <a:gd name="adj1" fmla="val 165524"/>
              <a:gd name="adj2" fmla="val -4062"/>
              <a:gd name="adj3" fmla="val 107492"/>
              <a:gd name="adj4" fmla="val 190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</p:spTree>
    <p:extLst>
      <p:ext uri="{BB962C8B-B14F-4D97-AF65-F5344CB8AC3E}">
        <p14:creationId xmlns:p14="http://schemas.microsoft.com/office/powerpoint/2010/main" val="528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5438-CB8E-6B22-33AD-6254FCF1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-type orbitaler (STO)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3575-6251-1267-9AC5-1DCFB701D7D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5"/>
            <a:ext cx="11431663" cy="5198901"/>
          </a:xfrm>
        </p:spPr>
        <p:txBody>
          <a:bodyPr/>
          <a:lstStyle/>
          <a:p>
            <a:r>
              <a:rPr lang="nb-NO" dirty="0"/>
              <a:t>Inspirert av H-orbitaler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STOer</a:t>
            </a:r>
            <a:r>
              <a:rPr lang="nb-NO" dirty="0"/>
              <a:t> har </a:t>
            </a:r>
            <a:r>
              <a:rPr lang="nb-NO" u="sng" dirty="0"/>
              <a:t>riktig oppførsel for små og store</a:t>
            </a:r>
            <a:r>
              <a:rPr lang="nb-NO" dirty="0"/>
              <a:t> </a:t>
            </a:r>
            <a:r>
              <a:rPr lang="nb-NO" i="1" dirty="0"/>
              <a:t>r</a:t>
            </a:r>
          </a:p>
          <a:p>
            <a:r>
              <a:rPr lang="nb-NO" dirty="0"/>
              <a:t>Men de er kompliserte å regne med</a:t>
            </a:r>
          </a:p>
          <a:p>
            <a:endParaRPr lang="nb-NO" dirty="0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5EFF140-D983-894E-410E-BCBB52AE8097}"/>
              </a:ext>
            </a:extLst>
          </p:cNvPr>
          <p:cNvSpPr/>
          <p:nvPr/>
        </p:nvSpPr>
        <p:spPr>
          <a:xfrm>
            <a:off x="4101375" y="2029288"/>
            <a:ext cx="2576946" cy="633703"/>
          </a:xfrm>
          <a:prstGeom prst="borderCallout1">
            <a:avLst>
              <a:gd name="adj1" fmla="val 121424"/>
              <a:gd name="adj2" fmla="val 10100"/>
              <a:gd name="adj3" fmla="val 286679"/>
              <a:gd name="adj4" fmla="val 105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Normaliseringskonstant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715DD1EF-F91D-480E-372A-51F5A77B87C9}"/>
              </a:ext>
            </a:extLst>
          </p:cNvPr>
          <p:cNvSpPr/>
          <p:nvPr/>
        </p:nvSpPr>
        <p:spPr>
          <a:xfrm>
            <a:off x="4968274" y="2715855"/>
            <a:ext cx="2856262" cy="633703"/>
          </a:xfrm>
          <a:prstGeom prst="borderCallout1">
            <a:avLst>
              <a:gd name="adj1" fmla="val 121424"/>
              <a:gd name="adj2" fmla="val 10100"/>
              <a:gd name="adj3" fmla="val 131140"/>
              <a:gd name="adj4" fmla="val 100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Radiell del med 1 parameter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B1A5049-BF93-C827-AADA-3404C59CA36B}"/>
              </a:ext>
            </a:extLst>
          </p:cNvPr>
          <p:cNvSpPr/>
          <p:nvPr/>
        </p:nvSpPr>
        <p:spPr>
          <a:xfrm rot="5400000">
            <a:off x="5077131" y="3103463"/>
            <a:ext cx="356260" cy="131816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524D4F9-BA5F-D744-2AC5-CEF0F67FB55B}"/>
              </a:ext>
            </a:extLst>
          </p:cNvPr>
          <p:cNvSpPr/>
          <p:nvPr/>
        </p:nvSpPr>
        <p:spPr>
          <a:xfrm>
            <a:off x="8313201" y="3000213"/>
            <a:ext cx="2303813" cy="584200"/>
          </a:xfrm>
          <a:prstGeom prst="borderCallout1">
            <a:avLst>
              <a:gd name="adj1" fmla="val 165524"/>
              <a:gd name="adj2" fmla="val -37138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37D33-4C08-9986-FF6A-14CA4A06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24" y="4082627"/>
            <a:ext cx="5245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6053-6692-C785-716A-9D0D16B5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STO-eksempel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EFB3-D655-3CB7-8C8A-98B673C3CBB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D6C8DA29-EFEF-6203-22D1-DE061B423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/>
        </p:blipFill>
        <p:spPr>
          <a:xfrm>
            <a:off x="7334252" y="424255"/>
            <a:ext cx="3947829" cy="6009489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C538811-8C4B-D710-3BD2-FC8CF8F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0"/>
          <a:stretch/>
        </p:blipFill>
        <p:spPr>
          <a:xfrm>
            <a:off x="661525" y="2916755"/>
            <a:ext cx="4944476" cy="32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A64-C409-AEE7-0509-A55C0DBB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»</a:t>
            </a:r>
            <a:r>
              <a:rPr lang="nb-NO" dirty="0" err="1"/>
              <a:t>Gaussian</a:t>
            </a:r>
            <a:r>
              <a:rPr lang="nb-NO" dirty="0"/>
              <a:t> type orbitals» (</a:t>
            </a:r>
            <a:r>
              <a:rPr lang="nb-NO" dirty="0" err="1"/>
              <a:t>GTOer</a:t>
            </a:r>
            <a:r>
              <a:rPr lang="nb-N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1488-9238-8FDB-B951-7868882EC5C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612690"/>
          </a:xfrm>
        </p:spPr>
        <p:txBody>
          <a:bodyPr/>
          <a:lstStyle/>
          <a:p>
            <a:r>
              <a:rPr lang="nb-NO" dirty="0"/>
              <a:t>Det viser seg at </a:t>
            </a:r>
            <a:r>
              <a:rPr lang="nb-NO" u="sng" dirty="0"/>
              <a:t>gaussiske funksjoner</a:t>
            </a:r>
            <a:r>
              <a:rPr lang="nb-NO" i="1" u="sng" dirty="0"/>
              <a:t> </a:t>
            </a:r>
            <a:r>
              <a:rPr lang="nb-NO" dirty="0"/>
              <a:t>er tingen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 err="1"/>
              <a:t>GTOene</a:t>
            </a:r>
            <a:r>
              <a:rPr lang="nb-NO" dirty="0"/>
              <a:t> har </a:t>
            </a:r>
            <a:r>
              <a:rPr lang="nb-NO" u="sng" dirty="0"/>
              <a:t>feil</a:t>
            </a:r>
            <a:r>
              <a:rPr lang="nb-NO" dirty="0"/>
              <a:t> oppførsel for små og store </a:t>
            </a:r>
            <a:r>
              <a:rPr lang="nb-NO" i="1" dirty="0"/>
              <a:t>r </a:t>
            </a:r>
            <a:r>
              <a:rPr lang="nb-NO" dirty="0"/>
              <a:t>!</a:t>
            </a:r>
          </a:p>
          <a:p>
            <a:pPr lvl="1"/>
            <a:r>
              <a:rPr lang="nb-NO" dirty="0"/>
              <a:t>Små r: ingen »</a:t>
            </a:r>
            <a:r>
              <a:rPr lang="nb-NO" dirty="0" err="1"/>
              <a:t>cusp</a:t>
            </a:r>
            <a:r>
              <a:rPr lang="nb-NO" dirty="0"/>
              <a:t>»</a:t>
            </a:r>
          </a:p>
          <a:p>
            <a:pPr lvl="1"/>
            <a:r>
              <a:rPr lang="nb-NO" dirty="0"/>
              <a:t>Store r: Går for fort mot null</a:t>
            </a:r>
          </a:p>
          <a:p>
            <a:r>
              <a:rPr lang="nb-NO" dirty="0"/>
              <a:t>Men de gjør beregningene mye raskere å gjøre</a:t>
            </a:r>
          </a:p>
          <a:p>
            <a:r>
              <a:rPr lang="nb-NO" dirty="0"/>
              <a:t>Analytiske uttrykk for integraler kan brukes!</a:t>
            </a:r>
          </a:p>
          <a:p>
            <a:r>
              <a:rPr lang="nb-NO" dirty="0"/>
              <a:t>Vi bruker bare flere gaussiske funksjoner for kompensere!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AF51-36B8-D1AB-CF45-5858817F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717800"/>
            <a:ext cx="5410200" cy="7112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D25D324-D858-1915-6692-8119F5FD5AFE}"/>
              </a:ext>
            </a:extLst>
          </p:cNvPr>
          <p:cNvSpPr/>
          <p:nvPr/>
        </p:nvSpPr>
        <p:spPr>
          <a:xfrm>
            <a:off x="8499468" y="1782856"/>
            <a:ext cx="2303813" cy="584200"/>
          </a:xfrm>
          <a:prstGeom prst="borderCallout1">
            <a:avLst>
              <a:gd name="adj1" fmla="val 194509"/>
              <a:gd name="adj2" fmla="val -31993"/>
              <a:gd name="adj3" fmla="val 110391"/>
              <a:gd name="adj4" fmla="val -29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Alltid kuleflatefunksjon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4165FDB9-B016-37E4-1D20-F3F6D2850C85}"/>
              </a:ext>
            </a:extLst>
          </p:cNvPr>
          <p:cNvSpPr/>
          <p:nvPr/>
        </p:nvSpPr>
        <p:spPr>
          <a:xfrm>
            <a:off x="5840935" y="1715123"/>
            <a:ext cx="2303813" cy="584200"/>
          </a:xfrm>
          <a:prstGeom prst="borderCallout1">
            <a:avLst>
              <a:gd name="adj1" fmla="val 188712"/>
              <a:gd name="adj2" fmla="val 45183"/>
              <a:gd name="adj3" fmla="val 116188"/>
              <a:gd name="adj4" fmla="val 308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Andre potens!</a:t>
            </a:r>
          </a:p>
        </p:txBody>
      </p:sp>
    </p:spTree>
    <p:extLst>
      <p:ext uri="{BB962C8B-B14F-4D97-AF65-F5344CB8AC3E}">
        <p14:creationId xmlns:p14="http://schemas.microsoft.com/office/powerpoint/2010/main" val="22626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8E98-E4A6-AA53-B1CD-E2575CB6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</a:t>
            </a:r>
          </a:p>
        </p:txBody>
      </p:sp>
      <p:pic>
        <p:nvPicPr>
          <p:cNvPr id="5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272F0BC4-D05F-A3AC-81B9-00654D257544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/>
          <a:stretch/>
        </p:blipFill>
        <p:spPr>
          <a:xfrm>
            <a:off x="4927600" y="916012"/>
            <a:ext cx="6525348" cy="4975225"/>
          </a:xfrm>
        </p:spPr>
      </p:pic>
      <p:pic>
        <p:nvPicPr>
          <p:cNvPr id="6" name="Content Placeholder 4" descr="A diagram of a line graph&#10;&#10;Description automatically generated">
            <a:extLst>
              <a:ext uri="{FF2B5EF4-FFF2-40B4-BE49-F238E27FC236}">
                <a16:creationId xmlns:a16="http://schemas.microsoft.com/office/drawing/2014/main" id="{97955475-DB86-DCF1-48C0-5BEBA92C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2" b="58456"/>
          <a:stretch/>
        </p:blipFill>
        <p:spPr>
          <a:xfrm>
            <a:off x="708943" y="1167342"/>
            <a:ext cx="4218657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EBD9E0-E25F-FF30-FDE9-5C9749C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H til He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2105F1-F48E-CADE-A3C8-4755F05194E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H-atomet kunne løses </a:t>
            </a:r>
            <a:r>
              <a:rPr lang="nb-NO" u="sng" dirty="0"/>
              <a:t>eksakt</a:t>
            </a:r>
            <a:endParaRPr lang="nb-NO" dirty="0"/>
          </a:p>
          <a:p>
            <a:r>
              <a:rPr lang="nb-NO" dirty="0"/>
              <a:t>Resultat: Hydrogen-orbitaler</a:t>
            </a:r>
          </a:p>
          <a:p>
            <a:r>
              <a:rPr lang="nb-NO" dirty="0"/>
              <a:t>He-atomet kan </a:t>
            </a:r>
            <a:r>
              <a:rPr lang="nb-NO" u="sng" dirty="0"/>
              <a:t>ikke</a:t>
            </a:r>
            <a:r>
              <a:rPr lang="nb-NO" dirty="0"/>
              <a:t> løses eksakt</a:t>
            </a:r>
          </a:p>
          <a:p>
            <a:r>
              <a:rPr lang="nb-NO" dirty="0"/>
              <a:t>Vi skal beskrive </a:t>
            </a:r>
            <a:r>
              <a:rPr lang="nb-NO" u="sng" dirty="0" err="1"/>
              <a:t>Hartree</a:t>
            </a:r>
            <a:r>
              <a:rPr lang="nb-NO" u="sng" dirty="0"/>
              <a:t>-</a:t>
            </a:r>
            <a:r>
              <a:rPr lang="nb-NO" u="sng" dirty="0" err="1"/>
              <a:t>Fock</a:t>
            </a:r>
            <a:r>
              <a:rPr lang="nb-NO" u="sng" dirty="0"/>
              <a:t>-teori</a:t>
            </a:r>
            <a:r>
              <a:rPr lang="nb-NO" dirty="0"/>
              <a:t> – en generell tilnærming for mangeelektronsystemer</a:t>
            </a:r>
          </a:p>
          <a:p>
            <a:r>
              <a:rPr lang="nb-NO" dirty="0"/>
              <a:t>Til det trenger vi 3 ting:</a:t>
            </a:r>
          </a:p>
          <a:p>
            <a:pPr lvl="1"/>
            <a:r>
              <a:rPr lang="nb-NO" dirty="0"/>
              <a:t>Elektronspinn</a:t>
            </a:r>
          </a:p>
          <a:p>
            <a:pPr lvl="1"/>
            <a:r>
              <a:rPr lang="nb-NO" dirty="0" err="1"/>
              <a:t>Slater</a:t>
            </a:r>
            <a:r>
              <a:rPr lang="nb-NO" dirty="0"/>
              <a:t>-determinanter</a:t>
            </a:r>
          </a:p>
          <a:p>
            <a:pPr lvl="1"/>
            <a:r>
              <a:rPr lang="nb-NO" dirty="0"/>
              <a:t>Variasjonsmetoden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2FED-B1EB-2BF8-3493-82169B86A9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1925" y="6264275"/>
            <a:ext cx="600075" cy="365125"/>
          </a:xfrm>
        </p:spPr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6FB1-4C67-C083-9BB8-B325EE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Orbitalenergiene for de 35 første atomene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83B11-C2F7-10D1-07E6-B9B2B9133BB8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659343"/>
            <a:ext cx="4193425" cy="5831328"/>
          </a:xfrm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C3956E-7381-0FC8-4337-5626C73E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2" y="1254677"/>
            <a:ext cx="5082117" cy="3875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8FABBF-6980-6949-F4C8-47D935912657}"/>
              </a:ext>
            </a:extLst>
          </p:cNvPr>
          <p:cNvCxnSpPr/>
          <p:nvPr/>
        </p:nvCxnSpPr>
        <p:spPr>
          <a:xfrm flipV="1">
            <a:off x="7349067" y="4301067"/>
            <a:ext cx="2895600" cy="1032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20AA43-B627-74EA-1195-729619922A08}"/>
              </a:ext>
            </a:extLst>
          </p:cNvPr>
          <p:cNvSpPr txBox="1"/>
          <p:nvPr/>
        </p:nvSpPr>
        <p:spPr>
          <a:xfrm>
            <a:off x="5418666" y="5367867"/>
            <a:ext cx="193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Energiene avhenger av </a:t>
            </a:r>
            <a:r>
              <a:rPr lang="nb-NO" sz="2000" i="1" dirty="0"/>
              <a:t>l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1570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0539-8305-4B25-BFED-2B2FAE7A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Hartree</a:t>
            </a:r>
            <a:r>
              <a:rPr lang="nb-NO" dirty="0"/>
              <a:t>-</a:t>
            </a:r>
            <a:r>
              <a:rPr lang="nb-NO" dirty="0" err="1"/>
              <a:t>Fock</a:t>
            </a:r>
            <a:r>
              <a:rPr lang="nb-NO" dirty="0"/>
              <a:t>-energiene </a:t>
            </a:r>
            <a:r>
              <a:rPr lang="nb-NO" dirty="0" err="1"/>
              <a:t>vs</a:t>
            </a:r>
            <a:r>
              <a:rPr lang="nb-NO" dirty="0"/>
              <a:t> totalenergi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D0B2-A52B-94A5-F381-CFA4EA30992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er </a:t>
            </a:r>
            <a:r>
              <a:rPr lang="nb-NO" u="sng" dirty="0"/>
              <a:t>ikke</a:t>
            </a:r>
            <a:r>
              <a:rPr lang="nb-NO" dirty="0"/>
              <a:t> slik at summen av HF-energiene er lik totalenergi</a:t>
            </a:r>
          </a:p>
          <a:p>
            <a:r>
              <a:rPr lang="nb-NO" dirty="0" err="1"/>
              <a:t>Hartree-Fock</a:t>
            </a:r>
            <a:r>
              <a:rPr lang="nb-NO" dirty="0"/>
              <a:t> ser bort fra elektron-elektron-vekselvirkning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5D759-E069-ECF7-0B4B-F839198F598F}"/>
              </a:ext>
            </a:extLst>
          </p:cNvPr>
          <p:cNvGrpSpPr/>
          <p:nvPr/>
        </p:nvGrpSpPr>
        <p:grpSpPr>
          <a:xfrm>
            <a:off x="2952751" y="2228543"/>
            <a:ext cx="7772400" cy="3830059"/>
            <a:chOff x="2055284" y="2213130"/>
            <a:chExt cx="7772400" cy="3830059"/>
          </a:xfrm>
        </p:grpSpPr>
        <p:pic>
          <p:nvPicPr>
            <p:cNvPr id="5" name="Picture 4" descr="A graph of energy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3385D155-B7A7-4F31-86BF-A34ECB3C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284" y="2213130"/>
              <a:ext cx="7772400" cy="383005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14:cNvPr>
                <p14:cNvContentPartPr/>
                <p14:nvPr/>
              </p14:nvContentPartPr>
              <p14:xfrm>
                <a:off x="8634227" y="4128160"/>
                <a:ext cx="948600" cy="3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D1C5F7-AA98-F59F-7F72-811292364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16587" y="4110520"/>
                  <a:ext cx="98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14:cNvPr>
                <p14:cNvContentPartPr/>
                <p14:nvPr/>
              </p14:nvContentPartPr>
              <p14:xfrm>
                <a:off x="8721347" y="4832320"/>
                <a:ext cx="91008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3526E3-922E-9775-8A17-B3E8F36144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3347" y="4814320"/>
                  <a:ext cx="9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14:cNvPr>
                <p14:cNvContentPartPr/>
                <p14:nvPr/>
              </p14:nvContentPartPr>
              <p14:xfrm>
                <a:off x="8718467" y="5197360"/>
                <a:ext cx="92592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9BC99F-94B5-31AC-5054-69150BBB8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467" y="5179720"/>
                  <a:ext cx="96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14:cNvPr>
                <p14:cNvContentPartPr/>
                <p14:nvPr/>
              </p14:nvContentPartPr>
              <p14:xfrm>
                <a:off x="8432267" y="3140320"/>
                <a:ext cx="1275120" cy="53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88BA9A-C22B-3F74-721B-C889D7F84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14627" y="3122680"/>
                  <a:ext cx="1310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14:cNvPr>
                <p14:cNvContentPartPr/>
                <p14:nvPr/>
              </p14:nvContentPartPr>
              <p14:xfrm>
                <a:off x="7518587" y="2715880"/>
                <a:ext cx="40572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F58BC3-FFF3-BF95-BED9-1461D94128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0947" y="2698240"/>
                  <a:ext cx="4413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543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B7EE-D419-2C98-5696-36E419A8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2BDE4BA-D6E0-9501-6E1E-E133C1DC4F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DC43C5D-DA17-BDC5-434C-8B99F5002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B9B1BF0-C573-D8D7-8235-D02ECCF49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EA657B-010B-294A-7E75-20EA918B1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3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0B8-C513-98D7-768B-68B48E4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Konvensjonell definisjon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8D1DFC-31D8-28E2-B93D-03AA41F32C0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73" y="1082675"/>
            <a:ext cx="9409454" cy="49752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14:cNvPr>
              <p14:cNvContentPartPr/>
              <p14:nvPr/>
            </p14:nvContentPartPr>
            <p14:xfrm>
              <a:off x="6135062" y="3113556"/>
              <a:ext cx="1464120" cy="27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9221AB-F231-040F-77CB-AE8B4714F2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7062" y="3095556"/>
                <a:ext cx="149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14:cNvPr>
              <p14:cNvContentPartPr/>
              <p14:nvPr/>
            </p14:nvContentPartPr>
            <p14:xfrm>
              <a:off x="1584662" y="3346116"/>
              <a:ext cx="5696280" cy="81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CA113-9834-65FE-147E-A3C3D719F8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6662" y="3328116"/>
                <a:ext cx="57319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14:cNvPr>
              <p14:cNvContentPartPr/>
              <p14:nvPr/>
            </p14:nvContentPartPr>
            <p14:xfrm>
              <a:off x="1564862" y="3618996"/>
              <a:ext cx="1871640" cy="2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A611A1-CFA3-6CA2-E7DD-05158087A2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862" y="3601356"/>
                <a:ext cx="1907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14:cNvPr>
              <p14:cNvContentPartPr/>
              <p14:nvPr/>
            </p14:nvContentPartPr>
            <p14:xfrm>
              <a:off x="3453422" y="3618636"/>
              <a:ext cx="1670040" cy="16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BE0DF-017A-DDA9-1930-D7A2C7181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5782" y="3600996"/>
                <a:ext cx="1705680" cy="5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Line Callout 1 9">
            <a:extLst>
              <a:ext uri="{FF2B5EF4-FFF2-40B4-BE49-F238E27FC236}">
                <a16:creationId xmlns:a16="http://schemas.microsoft.com/office/drawing/2014/main" id="{5BA96287-402D-B4D6-C84F-4AE5B749E047}"/>
              </a:ext>
            </a:extLst>
          </p:cNvPr>
          <p:cNvSpPr/>
          <p:nvPr/>
        </p:nvSpPr>
        <p:spPr>
          <a:xfrm>
            <a:off x="7497582" y="406982"/>
            <a:ext cx="4491217" cy="1750836"/>
          </a:xfrm>
          <a:prstGeom prst="borderCallout1">
            <a:avLst>
              <a:gd name="adj1" fmla="val 32290"/>
              <a:gd name="adj2" fmla="val -2049"/>
              <a:gd name="adj3" fmla="val 143449"/>
              <a:gd name="adj4" fmla="val -239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Man får inntrykk av at elektronskall er fundamentalt, at de er en del av kvantemekanikken.</a:t>
            </a:r>
          </a:p>
          <a:p>
            <a:pPr algn="ctr"/>
            <a:endParaRPr lang="nb-NO" sz="1800" dirty="0"/>
          </a:p>
          <a:p>
            <a:pPr algn="ctr"/>
            <a:r>
              <a:rPr lang="nb-NO" sz="1800" dirty="0"/>
              <a:t>Dette er </a:t>
            </a:r>
            <a:r>
              <a:rPr lang="nb-NO" sz="1800" u="sng" dirty="0"/>
              <a:t>feil</a:t>
            </a:r>
            <a:r>
              <a:rPr lang="nb-NO" sz="1800" dirty="0"/>
              <a:t>. Elektronskall kommer fra </a:t>
            </a:r>
            <a:r>
              <a:rPr lang="nb-NO" sz="1800" dirty="0" err="1"/>
              <a:t>Hartree</a:t>
            </a:r>
            <a:r>
              <a:rPr lang="nb-NO" sz="1800" dirty="0"/>
              <a:t>-</a:t>
            </a:r>
            <a:r>
              <a:rPr lang="nb-NO" sz="1800" dirty="0" err="1"/>
              <a:t>Fock</a:t>
            </a:r>
            <a:r>
              <a:rPr lang="nb-NO" sz="1800" dirty="0"/>
              <a:t>-modellen!</a:t>
            </a:r>
          </a:p>
        </p:txBody>
      </p:sp>
    </p:spTree>
    <p:extLst>
      <p:ext uri="{BB962C8B-B14F-4D97-AF65-F5344CB8AC3E}">
        <p14:creationId xmlns:p14="http://schemas.microsoft.com/office/powerpoint/2010/main" val="80543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6215-F487-64A7-DD15-9107AFFF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Aufbau</a:t>
            </a:r>
            <a:r>
              <a:rPr lang="nb-NO" dirty="0"/>
              <a:t>-prinsippet (</a:t>
            </a:r>
            <a:r>
              <a:rPr lang="nb-NO" dirty="0" err="1"/>
              <a:t>aufbauen</a:t>
            </a:r>
            <a:r>
              <a:rPr lang="nb-NO" dirty="0"/>
              <a:t> = å bygge opp)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B01-3CF7-8BE5-CE85-A2BA08447E5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HF-likningene har i prinsippet uendelig mange løsninger ...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Hvordan vet vi hvilke vi skal velge?</a:t>
            </a:r>
          </a:p>
          <a:p>
            <a:r>
              <a:rPr lang="nb-NO" b="1" dirty="0" err="1"/>
              <a:t>Aufbau</a:t>
            </a:r>
            <a:r>
              <a:rPr lang="nb-NO" dirty="0"/>
              <a:t>: Elektronene «velger» de løsningene av HF-likningene med lavest energi</a:t>
            </a:r>
          </a:p>
          <a:p>
            <a:pPr lvl="1"/>
            <a:r>
              <a:rPr lang="nb-NO" dirty="0"/>
              <a:t>Disse kalles ofte «okkuperte orbitaler»</a:t>
            </a:r>
          </a:p>
          <a:p>
            <a:pPr lvl="1"/>
            <a:r>
              <a:rPr lang="nb-NO" dirty="0"/>
              <a:t>De andre orbitalløsningene er «virtuelle» eller «ikke-okkuperte»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E8E7-2689-F9BF-A117-475908A9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46" y="1736841"/>
            <a:ext cx="72898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F078C-3694-B62D-38FA-68334FD6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91" y="2793195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2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1EAE-FD68-E7FD-9CDC-B790F785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6007-0795-C17D-1FF2-EF34D28D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8407-11D9-DCD7-5C87-307631E21F9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Hvordan vet vi rekkefølgen på de okkuperte orbitalene?</a:t>
            </a:r>
          </a:p>
          <a:p>
            <a:pPr lvl="1"/>
            <a:r>
              <a:rPr lang="nb-NO" dirty="0"/>
              <a:t>Hvorfor er 2</a:t>
            </a:r>
            <a:r>
              <a:rPr lang="nb-NO" i="1" dirty="0"/>
              <a:t>s-orbitalen</a:t>
            </a:r>
            <a:r>
              <a:rPr lang="nb-NO" dirty="0"/>
              <a:t> lavere i energi enn 2</a:t>
            </a:r>
            <a:r>
              <a:rPr lang="nb-NO" i="1" dirty="0"/>
              <a:t>p-orbitalen</a:t>
            </a:r>
            <a:r>
              <a:rPr lang="nb-NO" dirty="0"/>
              <a:t>?</a:t>
            </a:r>
          </a:p>
          <a:p>
            <a:pPr lvl="1"/>
            <a:r>
              <a:rPr lang="nb-NO" dirty="0"/>
              <a:t>Hvordan vet vi at Be-grunntilstanden består av 2x 1s-orbitaler og 2x 2s, og ikke, </a:t>
            </a:r>
            <a:r>
              <a:rPr lang="nb-NO" dirty="0" err="1"/>
              <a:t>feks</a:t>
            </a:r>
            <a:r>
              <a:rPr lang="nb-NO" dirty="0"/>
              <a:t> 2x 1s og 1x 2s og 1x 2p?</a:t>
            </a:r>
          </a:p>
          <a:p>
            <a:r>
              <a:rPr lang="nb-NO" dirty="0"/>
              <a:t>I prinsippet må vi løse HF for alle kombinasjonene og se hvilken energi som er lavest.</a:t>
            </a:r>
          </a:p>
          <a:p>
            <a:r>
              <a:rPr lang="nb-NO" i="1" dirty="0"/>
              <a:t>Tommelfingerregel: </a:t>
            </a:r>
            <a:r>
              <a:rPr lang="nb-NO" i="1" dirty="0" err="1"/>
              <a:t>Madelungs</a:t>
            </a:r>
            <a:r>
              <a:rPr lang="nb-NO" i="1" dirty="0"/>
              <a:t> regel</a:t>
            </a:r>
          </a:p>
        </p:txBody>
      </p:sp>
    </p:spTree>
    <p:extLst>
      <p:ext uri="{BB962C8B-B14F-4D97-AF65-F5344CB8AC3E}">
        <p14:creationId xmlns:p14="http://schemas.microsoft.com/office/powerpoint/2010/main" val="399179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66A-5F45-100D-7297-982BF7FC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Madelungs</a:t>
            </a:r>
            <a:r>
              <a:rPr lang="nb-NO" dirty="0"/>
              <a:t> regel,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A1BAB-A92A-4B2E-2DA6-6432481EC9A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894587" cy="4975236"/>
          </a:xfrm>
        </p:spPr>
        <p:txBody>
          <a:bodyPr/>
          <a:lstStyle/>
          <a:p>
            <a:r>
              <a:rPr lang="nb-NO" dirty="0"/>
              <a:t>Tommelfingerregel som sier at det er n + l som bestemmer energien</a:t>
            </a:r>
          </a:p>
          <a:p>
            <a:r>
              <a:rPr lang="nb-NO" dirty="0"/>
              <a:t>Ikke alltid korrekt!</a:t>
            </a:r>
          </a:p>
        </p:txBody>
      </p:sp>
      <p:pic>
        <p:nvPicPr>
          <p:cNvPr id="8" name="Content Placeholder 4" descr="A diagram of a number of electrons&#10;&#10;Description automatically generated with medium confidence">
            <a:extLst>
              <a:ext uri="{FF2B5EF4-FFF2-40B4-BE49-F238E27FC236}">
                <a16:creationId xmlns:a16="http://schemas.microsoft.com/office/drawing/2014/main" id="{10327137-C208-936E-B3BB-7DFDE14B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49" y="799398"/>
            <a:ext cx="3075968" cy="4975225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8EB462-AFFB-A49C-A6E1-33405B3D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" y="2505428"/>
            <a:ext cx="7772400" cy="3395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BE204B-1CC2-7E96-15DC-99F66FBF4678}"/>
                  </a:ext>
                </a:extLst>
              </p14:cNvPr>
              <p14:cNvContentPartPr/>
              <p14:nvPr/>
            </p14:nvContentPartPr>
            <p14:xfrm>
              <a:off x="3277729" y="4696116"/>
              <a:ext cx="503640" cy="1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BE204B-1CC2-7E96-15DC-99F66FBF46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729" y="4678476"/>
                <a:ext cx="539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72CFDC-8522-7FFC-63B5-7DABC483C1D1}"/>
                  </a:ext>
                </a:extLst>
              </p14:cNvPr>
              <p14:cNvContentPartPr/>
              <p14:nvPr/>
            </p14:nvContentPartPr>
            <p14:xfrm>
              <a:off x="7119649" y="4729956"/>
              <a:ext cx="568800" cy="2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72CFDC-8522-7FFC-63B5-7DABC483C1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1649" y="4711956"/>
                <a:ext cx="604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E5F0A5-7A88-EFE3-D823-2603BA911E87}"/>
                  </a:ext>
                </a:extLst>
              </p14:cNvPr>
              <p14:cNvContentPartPr/>
              <p14:nvPr/>
            </p14:nvContentPartPr>
            <p14:xfrm>
              <a:off x="3299689" y="5045316"/>
              <a:ext cx="502920" cy="12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E5F0A5-7A88-EFE3-D823-2603BA911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2049" y="5027676"/>
                <a:ext cx="538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A35A26-C205-5017-232C-6F69FC2F7401}"/>
                  </a:ext>
                </a:extLst>
              </p14:cNvPr>
              <p14:cNvContentPartPr/>
              <p14:nvPr/>
            </p14:nvContentPartPr>
            <p14:xfrm>
              <a:off x="7124329" y="5029116"/>
              <a:ext cx="538560" cy="4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A35A26-C205-5017-232C-6F69FC2F74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6689" y="5011476"/>
                <a:ext cx="5742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238CB5-D5A4-445B-CE46-360B71394D43}"/>
                  </a:ext>
                </a:extLst>
              </p14:cNvPr>
              <p14:cNvContentPartPr/>
              <p14:nvPr/>
            </p14:nvContentPartPr>
            <p14:xfrm>
              <a:off x="3291769" y="5379756"/>
              <a:ext cx="51552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238CB5-D5A4-445B-CE46-360B71394D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3769" y="5361756"/>
                <a:ext cx="5511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14:cNvPr>
              <p14:cNvContentPartPr/>
              <p14:nvPr/>
            </p14:nvContentPartPr>
            <p14:xfrm>
              <a:off x="7099489" y="5321796"/>
              <a:ext cx="49860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1718EF-4ABD-3EF2-5586-CE183B6915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1849" y="5304156"/>
                <a:ext cx="534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14:cNvPr>
              <p14:cNvContentPartPr/>
              <p14:nvPr/>
            </p14:nvContentPartPr>
            <p14:xfrm>
              <a:off x="2904409" y="5728956"/>
              <a:ext cx="89388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2B498D-6629-E508-24DC-C9F6AA2FAB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6769" y="5710956"/>
                <a:ext cx="929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8BBA34-4817-9174-34D9-92B6C960B2BC}"/>
                  </a:ext>
                </a:extLst>
              </p14:cNvPr>
              <p14:cNvContentPartPr/>
              <p14:nvPr/>
            </p14:nvContentPartPr>
            <p14:xfrm>
              <a:off x="6818329" y="5694756"/>
              <a:ext cx="873000" cy="1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8BBA34-4817-9174-34D9-92B6C960B2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00689" y="5676756"/>
                <a:ext cx="90864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181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89B2-081F-318E-F326-B2FDA107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Ioniseringsenergi og elektronaffinitet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2B7E-261E-E3C1-15A5-C8ED0368CFF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u="sng" dirty="0"/>
              <a:t>Ioniseringsenergi</a:t>
            </a:r>
            <a:r>
              <a:rPr lang="nb-NO" dirty="0"/>
              <a:t> er energi som </a:t>
            </a:r>
            <a:r>
              <a:rPr lang="nb-NO" u="sng" dirty="0"/>
              <a:t>brukes</a:t>
            </a:r>
            <a:r>
              <a:rPr lang="nb-NO" dirty="0"/>
              <a:t> for få til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u="sng" dirty="0"/>
              <a:t>Elektronaffinitet</a:t>
            </a:r>
            <a:r>
              <a:rPr lang="nb-NO" dirty="0"/>
              <a:t> er energi som blir </a:t>
            </a:r>
            <a:r>
              <a:rPr lang="nb-NO" u="sng" dirty="0"/>
              <a:t>frigjort</a:t>
            </a:r>
            <a:r>
              <a:rPr lang="nb-NO" dirty="0"/>
              <a:t> ved reaksjonen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Begge kan estimeres med HF-beregninger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940BE-3883-8CF6-4551-98068E25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97" y="1801586"/>
            <a:ext cx="2006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77EF-BDFD-E59B-B942-9C34610E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47" y="2462475"/>
            <a:ext cx="32385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7433D-4C3F-454E-B056-83A8517C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97" y="4273384"/>
            <a:ext cx="33020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83EF2-A8B5-45E4-9BFA-F157000CE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197" y="3675357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3375-E8F7-AE3B-BFDE-C6D1776C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BDE5-1301-7DC2-E207-C44E6A1BD69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414847" cy="4975236"/>
          </a:xfrm>
        </p:spPr>
        <p:txBody>
          <a:bodyPr/>
          <a:lstStyle/>
          <a:p>
            <a:r>
              <a:rPr lang="nb-NO" dirty="0"/>
              <a:t>Vi kan estimere </a:t>
            </a:r>
            <a:r>
              <a:rPr lang="nb-NO" i="1" dirty="0"/>
              <a:t>eksitasjonsenergi </a:t>
            </a:r>
            <a:r>
              <a:rPr lang="nb-NO" dirty="0"/>
              <a:t>som «HOMO-LUMO-gapet»</a:t>
            </a:r>
            <a:endParaRPr lang="nb-NO" i="1" dirty="0"/>
          </a:p>
          <a:p>
            <a:pPr lvl="1"/>
            <a:r>
              <a:rPr lang="nb-NO" dirty="0"/>
              <a:t>HOMO =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r>
              <a:rPr lang="nb-NO" dirty="0"/>
              <a:t>LUMO = </a:t>
            </a:r>
            <a:r>
              <a:rPr lang="nb-NO" dirty="0" err="1"/>
              <a:t>Lowest</a:t>
            </a:r>
            <a:r>
              <a:rPr lang="nb-NO" dirty="0"/>
              <a:t> </a:t>
            </a:r>
            <a:r>
              <a:rPr lang="nb-NO" dirty="0" err="1"/>
              <a:t>Unoccupied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Orbital</a:t>
            </a:r>
          </a:p>
          <a:p>
            <a:pPr lvl="1"/>
            <a:endParaRPr lang="nb-NO" i="1" dirty="0"/>
          </a:p>
          <a:p>
            <a:r>
              <a:rPr lang="nb-NO" dirty="0"/>
              <a:t>Vi kan estimere </a:t>
            </a:r>
            <a:r>
              <a:rPr lang="nb-NO" i="1" dirty="0"/>
              <a:t>ioniseringsenergi </a:t>
            </a:r>
            <a:r>
              <a:rPr lang="nb-NO" dirty="0"/>
              <a:t>som absoluttverdien av HOMO-energien</a:t>
            </a:r>
          </a:p>
          <a:p>
            <a:endParaRPr lang="nb-NO" dirty="0"/>
          </a:p>
          <a:p>
            <a:r>
              <a:rPr lang="nb-NO" dirty="0"/>
              <a:t>(Elektronaffinitet blir unøyaktig, må beregne to HF-beregninger i stedet.)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2999B-62B8-108D-0A5B-E506BCF2EBBD}"/>
              </a:ext>
            </a:extLst>
          </p:cNvPr>
          <p:cNvCxnSpPr/>
          <p:nvPr/>
        </p:nvCxnSpPr>
        <p:spPr>
          <a:xfrm>
            <a:off x="9460089" y="5892800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1E589-4E91-F4B0-ED37-4C97423EFD82}"/>
              </a:ext>
            </a:extLst>
          </p:cNvPr>
          <p:cNvCxnSpPr/>
          <p:nvPr/>
        </p:nvCxnSpPr>
        <p:spPr>
          <a:xfrm>
            <a:off x="9460089" y="52267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3B2F1-7256-0ECC-E32D-175953CF68BF}"/>
              </a:ext>
            </a:extLst>
          </p:cNvPr>
          <p:cNvCxnSpPr/>
          <p:nvPr/>
        </p:nvCxnSpPr>
        <p:spPr>
          <a:xfrm>
            <a:off x="9460089" y="461715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A7B43D-0659-3AC6-92FA-F9491B059D6A}"/>
              </a:ext>
            </a:extLst>
          </p:cNvPr>
          <p:cNvCxnSpPr/>
          <p:nvPr/>
        </p:nvCxnSpPr>
        <p:spPr>
          <a:xfrm>
            <a:off x="9460089" y="4041422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86A41-0531-D624-5A9E-DEAC19C31313}"/>
              </a:ext>
            </a:extLst>
          </p:cNvPr>
          <p:cNvCxnSpPr/>
          <p:nvPr/>
        </p:nvCxnSpPr>
        <p:spPr>
          <a:xfrm>
            <a:off x="9460089" y="2370666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8FCC47-61EF-4D6D-A0AA-D7881BA001CF}"/>
              </a:ext>
            </a:extLst>
          </p:cNvPr>
          <p:cNvCxnSpPr/>
          <p:nvPr/>
        </p:nvCxnSpPr>
        <p:spPr>
          <a:xfrm>
            <a:off x="9460089" y="1840088"/>
            <a:ext cx="132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1A9B66-9C5A-5775-3E22-D49840480000}"/>
              </a:ext>
            </a:extLst>
          </p:cNvPr>
          <p:cNvCxnSpPr>
            <a:cxnSpLocks/>
          </p:cNvCxnSpPr>
          <p:nvPr/>
        </p:nvCxnSpPr>
        <p:spPr>
          <a:xfrm>
            <a:off x="9031111" y="3228621"/>
            <a:ext cx="229164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CD803-3A0F-38BD-2BDA-CAF0DDFC1B5A}"/>
              </a:ext>
            </a:extLst>
          </p:cNvPr>
          <p:cNvCxnSpPr>
            <a:cxnSpLocks/>
          </p:cNvCxnSpPr>
          <p:nvPr/>
        </p:nvCxnSpPr>
        <p:spPr>
          <a:xfrm>
            <a:off x="9031111" y="880532"/>
            <a:ext cx="229164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672DA-2779-97B4-FE78-65E1159EEB55}"/>
              </a:ext>
            </a:extLst>
          </p:cNvPr>
          <p:cNvCxnSpPr/>
          <p:nvPr/>
        </p:nvCxnSpPr>
        <p:spPr>
          <a:xfrm flipV="1">
            <a:off x="8568267" y="270933"/>
            <a:ext cx="0" cy="5926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714A57-B490-C6F4-2B3A-6EE3506B063D}"/>
              </a:ext>
            </a:extLst>
          </p:cNvPr>
          <p:cNvCxnSpPr/>
          <p:nvPr/>
        </p:nvCxnSpPr>
        <p:spPr>
          <a:xfrm flipH="1">
            <a:off x="8342489" y="880532"/>
            <a:ext cx="4628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AD7F19-CB87-DD48-AB2D-D45AF00D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846" y="414866"/>
            <a:ext cx="1320800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EB651-7D74-0232-1B08-CFB19E77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06" y="5689600"/>
            <a:ext cx="5461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F45249-D5E7-34A2-6192-7F120FCE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06" y="5023556"/>
            <a:ext cx="571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7EF20C-3A4A-F4C8-2EBB-9B0701517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306" y="4413954"/>
            <a:ext cx="5588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1B9FF4-73E0-21AF-CAD5-CF4DC8F4E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606" y="3838222"/>
            <a:ext cx="5715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52916D-F5C0-C465-F7A0-838BF6455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4022" y="2188026"/>
            <a:ext cx="558800" cy="406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4540E-ED95-1E5C-8554-7BEB60724CFB}"/>
              </a:ext>
            </a:extLst>
          </p:cNvPr>
          <p:cNvGrpSpPr/>
          <p:nvPr/>
        </p:nvGrpSpPr>
        <p:grpSpPr>
          <a:xfrm>
            <a:off x="9810044" y="5604934"/>
            <a:ext cx="587023" cy="587021"/>
            <a:chOff x="9810044" y="5604934"/>
            <a:chExt cx="587023" cy="58702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DEE2F0-8E68-32B4-92FB-B63D8154A716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CDD924-FC8B-31EF-33A9-6CEF90B7F241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CB703-53E7-0040-7B12-647F2E6F009C}"/>
              </a:ext>
            </a:extLst>
          </p:cNvPr>
          <p:cNvGrpSpPr/>
          <p:nvPr/>
        </p:nvGrpSpPr>
        <p:grpSpPr>
          <a:xfrm>
            <a:off x="9810044" y="4933245"/>
            <a:ext cx="587023" cy="587021"/>
            <a:chOff x="9810044" y="5604934"/>
            <a:chExt cx="587023" cy="58702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06B2E-378A-A104-5089-6E2185669338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667D3B-38CE-A842-2E97-F35D5895339B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C20313-9044-9AD3-E7E5-A12E97EB8B4C}"/>
              </a:ext>
            </a:extLst>
          </p:cNvPr>
          <p:cNvGrpSpPr/>
          <p:nvPr/>
        </p:nvGrpSpPr>
        <p:grpSpPr>
          <a:xfrm>
            <a:off x="9810044" y="4267200"/>
            <a:ext cx="587023" cy="587021"/>
            <a:chOff x="9810044" y="5604934"/>
            <a:chExt cx="587023" cy="58702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87F7032-F867-71B9-EAE7-C6F82514E784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A96E6F8-B639-F8C8-ABF0-AFF5FCAD9F2E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645D72-2447-279F-D65C-CF3A03C5C65C}"/>
              </a:ext>
            </a:extLst>
          </p:cNvPr>
          <p:cNvGrpSpPr/>
          <p:nvPr/>
        </p:nvGrpSpPr>
        <p:grpSpPr>
          <a:xfrm>
            <a:off x="9810044" y="3648426"/>
            <a:ext cx="587023" cy="587021"/>
            <a:chOff x="9810044" y="5604934"/>
            <a:chExt cx="587023" cy="58702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0495C46-6328-6C03-7984-18E3894BB96D}"/>
                </a:ext>
              </a:extLst>
            </p:cNvPr>
            <p:cNvCxnSpPr/>
            <p:nvPr/>
          </p:nvCxnSpPr>
          <p:spPr>
            <a:xfrm flipV="1">
              <a:off x="9810044" y="5604934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64120CB-E4D8-F6AC-6697-C6E801586D5C}"/>
                </a:ext>
              </a:extLst>
            </p:cNvPr>
            <p:cNvCxnSpPr/>
            <p:nvPr/>
          </p:nvCxnSpPr>
          <p:spPr>
            <a:xfrm flipV="1">
              <a:off x="10397067" y="5616223"/>
              <a:ext cx="0" cy="575732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Left Brace 41">
            <a:extLst>
              <a:ext uri="{FF2B5EF4-FFF2-40B4-BE49-F238E27FC236}">
                <a16:creationId xmlns:a16="http://schemas.microsoft.com/office/drawing/2014/main" id="{78E13CAC-B3E5-2827-D401-8D5E75C68801}"/>
              </a:ext>
            </a:extLst>
          </p:cNvPr>
          <p:cNvSpPr/>
          <p:nvPr/>
        </p:nvSpPr>
        <p:spPr>
          <a:xfrm>
            <a:off x="7261080" y="2370666"/>
            <a:ext cx="372534" cy="1670756"/>
          </a:xfrm>
          <a:prstGeom prst="leftBrace">
            <a:avLst>
              <a:gd name="adj1" fmla="val 8333"/>
              <a:gd name="adj2" fmla="val 5067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F405D0-25DE-C448-8FDC-B65BA935F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669" y="2990144"/>
            <a:ext cx="1436514" cy="395686"/>
          </a:xfrm>
          <a:prstGeom prst="rect">
            <a:avLst/>
          </a:prstGeom>
        </p:spPr>
      </p:pic>
      <p:sp>
        <p:nvSpPr>
          <p:cNvPr id="44" name="Left Brace 43">
            <a:extLst>
              <a:ext uri="{FF2B5EF4-FFF2-40B4-BE49-F238E27FC236}">
                <a16:creationId xmlns:a16="http://schemas.microsoft.com/office/drawing/2014/main" id="{54EC6A49-BD40-B0A7-3522-19D62CE3E41A}"/>
              </a:ext>
            </a:extLst>
          </p:cNvPr>
          <p:cNvSpPr/>
          <p:nvPr/>
        </p:nvSpPr>
        <p:spPr>
          <a:xfrm>
            <a:off x="7786924" y="880532"/>
            <a:ext cx="461209" cy="3183467"/>
          </a:xfrm>
          <a:prstGeom prst="leftBrace">
            <a:avLst>
              <a:gd name="adj1" fmla="val 8333"/>
              <a:gd name="adj2" fmla="val 237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F76F4C-EB19-8CE4-B213-C4902CFD1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199" y="1444656"/>
            <a:ext cx="1528215" cy="418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6B11A-A7A5-6EFE-1091-D035AA22489D}"/>
              </a:ext>
            </a:extLst>
          </p:cNvPr>
          <p:cNvSpPr txBox="1"/>
          <p:nvPr/>
        </p:nvSpPr>
        <p:spPr>
          <a:xfrm>
            <a:off x="9008533" y="2028455"/>
            <a:ext cx="84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LUMO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F5F8AD-79BE-2BC9-64DA-8EA067EFBDFE}"/>
              </a:ext>
            </a:extLst>
          </p:cNvPr>
          <p:cNvSpPr txBox="1"/>
          <p:nvPr/>
        </p:nvSpPr>
        <p:spPr>
          <a:xfrm>
            <a:off x="8862671" y="3687061"/>
            <a:ext cx="94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HOMO</a:t>
            </a:r>
          </a:p>
        </p:txBody>
      </p:sp>
      <p:sp>
        <p:nvSpPr>
          <p:cNvPr id="48" name="Cloud Callout 47">
            <a:extLst>
              <a:ext uri="{FF2B5EF4-FFF2-40B4-BE49-F238E27FC236}">
                <a16:creationId xmlns:a16="http://schemas.microsoft.com/office/drawing/2014/main" id="{14232877-E525-7E34-9C52-D1322C66770C}"/>
              </a:ext>
            </a:extLst>
          </p:cNvPr>
          <p:cNvSpPr/>
          <p:nvPr/>
        </p:nvSpPr>
        <p:spPr>
          <a:xfrm>
            <a:off x="5481757" y="5102578"/>
            <a:ext cx="2702689" cy="1603022"/>
          </a:xfrm>
          <a:prstGeom prst="cloudCallout">
            <a:avLst>
              <a:gd name="adj1" fmla="val 85521"/>
              <a:gd name="adj2" fmla="val -440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Hvilket atom kan dette være?</a:t>
            </a:r>
          </a:p>
        </p:txBody>
      </p:sp>
    </p:spTree>
    <p:extLst>
      <p:ext uri="{BB962C8B-B14F-4D97-AF65-F5344CB8AC3E}">
        <p14:creationId xmlns:p14="http://schemas.microsoft.com/office/powerpoint/2010/main" val="4088052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9912-DE05-FA7F-7FF2-F32D401F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Koopmans</a:t>
            </a:r>
            <a:r>
              <a:rPr lang="nb-NO" dirty="0"/>
              <a:t> teorem vs. eksperiment</a:t>
            </a:r>
          </a:p>
        </p:txBody>
      </p:sp>
      <p:pic>
        <p:nvPicPr>
          <p:cNvPr id="5" name="Content Placeholder 4" descr="A graph of a graph of energy&#10;&#10;Description automatically generated">
            <a:extLst>
              <a:ext uri="{FF2B5EF4-FFF2-40B4-BE49-F238E27FC236}">
                <a16:creationId xmlns:a16="http://schemas.microsoft.com/office/drawing/2014/main" id="{501BB518-2D06-4D11-6FAC-EA950237C95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89" y="676275"/>
            <a:ext cx="3749660" cy="5937792"/>
          </a:xfrm>
        </p:spPr>
      </p:pic>
    </p:spTree>
    <p:extLst>
      <p:ext uri="{BB962C8B-B14F-4D97-AF65-F5344CB8AC3E}">
        <p14:creationId xmlns:p14="http://schemas.microsoft.com/office/powerpoint/2010/main" val="300976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16E2-8A6D-091F-1169-C37D32C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A5E-9022-1A36-11B9-30E495F5B91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Elektronet har en </a:t>
            </a:r>
            <a:r>
              <a:rPr lang="nb-NO" u="sng" dirty="0"/>
              <a:t>ekstra frihetsgrad</a:t>
            </a:r>
          </a:p>
          <a:p>
            <a:endParaRPr lang="nb-NO" u="sng" dirty="0"/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En </a:t>
            </a:r>
            <a:r>
              <a:rPr lang="nb-NO" u="sng" dirty="0"/>
              <a:t>spinn-orbital</a:t>
            </a:r>
            <a:r>
              <a:rPr lang="nb-NO" dirty="0"/>
              <a:t> er en 1e-funksjon laget av en orbital og med bestemt spinn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111F6-180D-3331-CF12-EFC93097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61" y="2117373"/>
            <a:ext cx="4254500" cy="7493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5ACDE1DC-2DD5-3199-E30D-9AB1DB6098F4}"/>
              </a:ext>
            </a:extLst>
          </p:cNvPr>
          <p:cNvSpPr/>
          <p:nvPr/>
        </p:nvSpPr>
        <p:spPr>
          <a:xfrm>
            <a:off x="1467556" y="4656666"/>
            <a:ext cx="3194755" cy="1789289"/>
          </a:xfrm>
          <a:prstGeom prst="borderCallout1">
            <a:avLst>
              <a:gd name="adj1" fmla="val -6903"/>
              <a:gd name="adj2" fmla="val 46280"/>
              <a:gd name="adj3" fmla="val -23338"/>
              <a:gd name="adj4" fmla="val 62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«alfa spinn»:</a:t>
            </a:r>
          </a:p>
          <a:p>
            <a:pPr algn="ctr"/>
            <a:r>
              <a:rPr lang="nb-NO" sz="2000" dirty="0"/>
              <a:t>Elektronet har romlig bølgefunksjon 𝜙 og spinn opp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0C1C88B-FEDE-73F7-6C7C-5450B80644DE}"/>
              </a:ext>
            </a:extLst>
          </p:cNvPr>
          <p:cNvSpPr/>
          <p:nvPr/>
        </p:nvSpPr>
        <p:spPr>
          <a:xfrm>
            <a:off x="6649157" y="5187074"/>
            <a:ext cx="2686756" cy="1258881"/>
          </a:xfrm>
          <a:prstGeom prst="borderCallout1">
            <a:avLst>
              <a:gd name="adj1" fmla="val -8860"/>
              <a:gd name="adj2" fmla="val 51476"/>
              <a:gd name="adj3" fmla="val -72181"/>
              <a:gd name="adj4" fmla="val 910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«beta spinn»:</a:t>
            </a:r>
            <a:br>
              <a:rPr lang="nb-NO" sz="2000" dirty="0"/>
            </a:br>
            <a:r>
              <a:rPr lang="nb-NO" sz="2000" dirty="0"/>
              <a:t>Elektronet har spinn 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E223-0982-2BC1-26C0-5B3752B9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1" y="3740012"/>
            <a:ext cx="18923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A3234-D33D-54B3-B1A0-260A5934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66" y="3695700"/>
            <a:ext cx="1866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1850-4118-04E8-30DC-C561B79E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ABF6-134B-F5AB-4950-C2B784ABCD0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Graden av atomers villighet til å donere eller gi fra seg elektroner</a:t>
            </a:r>
          </a:p>
          <a:p>
            <a:r>
              <a:rPr lang="nb-NO" dirty="0"/>
              <a:t>Eksempel: </a:t>
            </a:r>
            <a:r>
              <a:rPr lang="nb-NO" dirty="0" err="1"/>
              <a:t>NaCl</a:t>
            </a:r>
            <a:endParaRPr lang="nb-NO" dirty="0"/>
          </a:p>
          <a:p>
            <a:pPr lvl="1"/>
            <a:r>
              <a:rPr lang="nb-NO" dirty="0"/>
              <a:t>Får vi </a:t>
            </a:r>
            <a:r>
              <a:rPr lang="nb-NO" dirty="0" err="1"/>
              <a:t>Na</a:t>
            </a:r>
            <a:r>
              <a:rPr lang="nb-NO" baseline="30000" dirty="0" err="1"/>
              <a:t>+</a:t>
            </a:r>
            <a:r>
              <a:rPr lang="nb-NO" dirty="0" err="1"/>
              <a:t>Cl</a:t>
            </a:r>
            <a:r>
              <a:rPr lang="nb-NO" baseline="30000" dirty="0"/>
              <a:t>-</a:t>
            </a:r>
            <a:r>
              <a:rPr lang="nb-NO" dirty="0"/>
              <a:t>, eller Na</a:t>
            </a:r>
            <a:r>
              <a:rPr lang="nb-NO" baseline="30000" dirty="0"/>
              <a:t>-</a:t>
            </a:r>
            <a:r>
              <a:rPr lang="nb-NO" dirty="0"/>
              <a:t>Cl</a:t>
            </a:r>
            <a:r>
              <a:rPr lang="nb-NO" baseline="30000" dirty="0"/>
              <a:t>+</a:t>
            </a:r>
            <a:r>
              <a:rPr lang="nb-NO" dirty="0"/>
              <a:t> ?</a:t>
            </a:r>
          </a:p>
          <a:p>
            <a:pPr lvl="1"/>
            <a:r>
              <a:rPr lang="nb-NO" dirty="0"/>
              <a:t>For separerte atomer: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Energien blir så mindre når ionene kommer nær hverandre, så det er Na+ og Cl- vi får.</a:t>
            </a:r>
          </a:p>
          <a:p>
            <a:r>
              <a:rPr lang="nb-NO" dirty="0" err="1"/>
              <a:t>Mulliken</a:t>
            </a:r>
            <a:r>
              <a:rPr lang="nb-NO" dirty="0"/>
              <a:t>-definisjon av elektronegativitet: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81538-0025-A0C1-8125-ED408508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7" y="2923359"/>
            <a:ext cx="9896117" cy="505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F8081-CAA3-135E-87A7-D0F974DD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3" y="3570984"/>
            <a:ext cx="9980514" cy="603356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AEF42EE0-28D9-14DD-82CD-2128A8984CD7}"/>
              </a:ext>
            </a:extLst>
          </p:cNvPr>
          <p:cNvSpPr/>
          <p:nvPr/>
        </p:nvSpPr>
        <p:spPr>
          <a:xfrm>
            <a:off x="9339943" y="1709659"/>
            <a:ext cx="2331177" cy="104230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Koster minst!</a:t>
            </a:r>
          </a:p>
        </p:txBody>
      </p:sp>
    </p:spTree>
    <p:extLst>
      <p:ext uri="{BB962C8B-B14F-4D97-AF65-F5344CB8AC3E}">
        <p14:creationId xmlns:p14="http://schemas.microsoft.com/office/powerpoint/2010/main" val="211347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8B46-F279-7A58-CF25-44A17334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Mulliken</a:t>
            </a:r>
            <a:r>
              <a:rPr lang="nb-NO" dirty="0"/>
              <a:t>-elektronegativitet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A9F0-8721-8B46-3B44-816AAC346A1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Empirisk formel for elektronegativitet:</a:t>
            </a:r>
          </a:p>
          <a:p>
            <a:endParaRPr lang="nb-NO" dirty="0"/>
          </a:p>
          <a:p>
            <a:r>
              <a:rPr lang="nb-NO" dirty="0"/>
              <a:t>Forskjeller i elektronegativitet forteller hvilken vei elektronene vil gå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AF2DA-195D-E4E0-4981-33D2232F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916012"/>
            <a:ext cx="4683184" cy="603355"/>
          </a:xfrm>
          <a:prstGeom prst="rect">
            <a:avLst/>
          </a:prstGeom>
        </p:spPr>
      </p:pic>
      <p:pic>
        <p:nvPicPr>
          <p:cNvPr id="6" name="Picture 5" descr="Diagram of a diagram of a electron transfer&#10;&#10;Description automatically generated">
            <a:extLst>
              <a:ext uri="{FF2B5EF4-FFF2-40B4-BE49-F238E27FC236}">
                <a16:creationId xmlns:a16="http://schemas.microsoft.com/office/drawing/2014/main" id="{488F8C2C-9500-21B9-B390-E6585DAB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6" y="2724241"/>
            <a:ext cx="7785461" cy="39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7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C1F3-728E-2646-2D10-512A7A48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for de første atomene</a:t>
            </a:r>
          </a:p>
        </p:txBody>
      </p:sp>
      <p:pic>
        <p:nvPicPr>
          <p:cNvPr id="5" name="Content Placeholder 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5A970F84-70ED-B38E-1E71-89C6C1F07276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8" y="1521823"/>
            <a:ext cx="9601650" cy="3814354"/>
          </a:xfrm>
        </p:spPr>
      </p:pic>
    </p:spTree>
    <p:extLst>
      <p:ext uri="{BB962C8B-B14F-4D97-AF65-F5344CB8AC3E}">
        <p14:creationId xmlns:p14="http://schemas.microsoft.com/office/powerpoint/2010/main" val="569961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CE1E-A9FA-967E-6233-4E71B1A9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58C57-5E99-BC46-0376-A21A9FC75AB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341431" cy="4975236"/>
          </a:xfrm>
        </p:spPr>
        <p:txBody>
          <a:bodyPr/>
          <a:lstStyle/>
          <a:p>
            <a:r>
              <a:rPr lang="nb-NO" dirty="0"/>
              <a:t>Hva skjer når vi ser bort fra elektronkorrelasjon?</a:t>
            </a:r>
          </a:p>
          <a:p>
            <a:r>
              <a:rPr lang="nb-NO" dirty="0"/>
              <a:t>Elektron 1 ser et </a:t>
            </a:r>
            <a:r>
              <a:rPr lang="nb-NO" u="sng" dirty="0"/>
              <a:t>effektivt kjernepotensial</a:t>
            </a:r>
            <a:r>
              <a:rPr lang="nb-NO" dirty="0"/>
              <a:t> fra de N-1 andre elektronene</a:t>
            </a:r>
          </a:p>
          <a:p>
            <a:r>
              <a:rPr lang="nb-NO" dirty="0"/>
              <a:t>He-eksempel, 1s-funksjon omtrent slik: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Skjermingskonstanten for et atom kan altså beregnes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Content Placeholder 4" descr="A diagram of a red circle with a point in the center&#10;&#10;Description automatically generated">
            <a:extLst>
              <a:ext uri="{FF2B5EF4-FFF2-40B4-BE49-F238E27FC236}">
                <a16:creationId xmlns:a16="http://schemas.microsoft.com/office/drawing/2014/main" id="{B1410E0B-AB2A-B97C-AC2D-701B741B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1422400"/>
            <a:ext cx="3403600" cy="4013200"/>
          </a:xfrm>
          <a:prstGeom prst="rect">
            <a:avLst/>
          </a:prstGeom>
        </p:spPr>
      </p:pic>
      <p:pic>
        <p:nvPicPr>
          <p:cNvPr id="10" name="Picture 9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DBEF2AB-0E5A-78A4-1174-AAF046F0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6" y="3173049"/>
            <a:ext cx="3240659" cy="1111083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7BA7902-426A-EB8F-F629-F0369DE94C54}"/>
              </a:ext>
            </a:extLst>
          </p:cNvPr>
          <p:cNvSpPr/>
          <p:nvPr/>
        </p:nvSpPr>
        <p:spPr>
          <a:xfrm>
            <a:off x="6048393" y="2674932"/>
            <a:ext cx="2115629" cy="75406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Skjermingskonstant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14:cNvPr>
              <p14:cNvContentPartPr/>
              <p14:nvPr/>
            </p14:nvContentPartPr>
            <p14:xfrm>
              <a:off x="5084267" y="3782920"/>
              <a:ext cx="6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BF3631-4806-D4EF-C44C-4733879CF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6267" y="3765280"/>
                <a:ext cx="100440" cy="4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F04DC7-6E38-8835-F0C0-D922A0A96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334" y="5232400"/>
            <a:ext cx="1689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8FB9-F487-778E-823C-E0ED524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Effektiv kjerneladning fra HF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4683C4E-F38E-4CD2-BF7F-8373934A585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550282"/>
            <a:ext cx="8255000" cy="2933700"/>
          </a:xfr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658C3741-FA84-A06D-985E-DB5F81AB13B3}"/>
              </a:ext>
            </a:extLst>
          </p:cNvPr>
          <p:cNvSpPr/>
          <p:nvPr/>
        </p:nvSpPr>
        <p:spPr>
          <a:xfrm>
            <a:off x="7830508" y="4572001"/>
            <a:ext cx="3981324" cy="1958622"/>
          </a:xfrm>
          <a:prstGeom prst="cloudCallout">
            <a:avLst>
              <a:gd name="adj1" fmla="val -51739"/>
              <a:gd name="adj2" fmla="val -516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Den effektive kjerneladningen er mindre enn </a:t>
            </a:r>
            <a:r>
              <a:rPr lang="nb-NO" sz="2000" i="1" dirty="0"/>
              <a:t>Z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10438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B217-AA68-3CE2-C59B-4B3AC12D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Atomradius fra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8374-103A-0FBB-BF42-B92478BE9F79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HF gir oss okkuperte orbitaler.</a:t>
            </a:r>
          </a:p>
          <a:p>
            <a:r>
              <a:rPr lang="nb-NO" dirty="0"/>
              <a:t>Disse har en </a:t>
            </a:r>
            <a:r>
              <a:rPr lang="nb-NO" u="sng" dirty="0"/>
              <a:t>radialtetthet</a:t>
            </a:r>
          </a:p>
          <a:p>
            <a:r>
              <a:rPr lang="nb-NO" u="sng" dirty="0"/>
              <a:t>Vi kan regne ut størrelsen til et atom </a:t>
            </a:r>
            <a:r>
              <a:rPr lang="nb-NO" i="1" u="sng" dirty="0"/>
              <a:t>R</a:t>
            </a:r>
          </a:p>
          <a:p>
            <a:pPr lvl="1"/>
            <a:r>
              <a:rPr lang="nb-NO" dirty="0"/>
              <a:t>90 % av sannsynligheten innenfor et kuleskall med radius </a:t>
            </a:r>
            <a:r>
              <a:rPr lang="nb-NO" i="1" dirty="0"/>
              <a:t>R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 descr="A graph of atomic number&#10;&#10;Description automatically generated">
            <a:extLst>
              <a:ext uri="{FF2B5EF4-FFF2-40B4-BE49-F238E27FC236}">
                <a16:creationId xmlns:a16="http://schemas.microsoft.com/office/drawing/2014/main" id="{7C0851C9-4C62-89B3-96A5-13DB5B5F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98" y="3570984"/>
            <a:ext cx="9130804" cy="3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8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ED2-DF57-D253-AC08-834A053E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CBC-9243-E686-649A-F66FB780639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 err="1"/>
              <a:t>Hartree-Fock</a:t>
            </a:r>
            <a:r>
              <a:rPr lang="nb-NO" dirty="0"/>
              <a:t> er en modell der elektronene er uavhengige av hverandre</a:t>
            </a:r>
          </a:p>
          <a:p>
            <a:r>
              <a:rPr lang="nb-NO" dirty="0"/>
              <a:t>Gir opphav til </a:t>
            </a:r>
            <a:r>
              <a:rPr lang="nb-NO" dirty="0" err="1"/>
              <a:t>ikkelineær</a:t>
            </a:r>
            <a:r>
              <a:rPr lang="nb-NO" dirty="0"/>
              <a:t> egenverdilikning</a:t>
            </a:r>
          </a:p>
          <a:p>
            <a:r>
              <a:rPr lang="nb-NO" dirty="0"/>
              <a:t>Løses i praktisk med </a:t>
            </a:r>
            <a:r>
              <a:rPr lang="nb-NO" dirty="0" err="1"/>
              <a:t>GTOer</a:t>
            </a:r>
            <a:endParaRPr lang="nb-NO" dirty="0"/>
          </a:p>
          <a:p>
            <a:r>
              <a:rPr lang="nb-NO" dirty="0"/>
              <a:t>Modellen er </a:t>
            </a:r>
            <a:r>
              <a:rPr lang="nb-NO" u="sng" dirty="0"/>
              <a:t>ikke</a:t>
            </a:r>
            <a:r>
              <a:rPr lang="nb-NO" dirty="0"/>
              <a:t> den fulle sannheten, men:</a:t>
            </a:r>
          </a:p>
          <a:p>
            <a:r>
              <a:rPr lang="nb-NO" dirty="0"/>
              <a:t>Ved siden av </a:t>
            </a:r>
            <a:r>
              <a:rPr lang="nb-NO" dirty="0" err="1"/>
              <a:t>Born</a:t>
            </a:r>
            <a:r>
              <a:rPr lang="nb-NO" dirty="0"/>
              <a:t>-Oppenheimer-tilnærmingen </a:t>
            </a:r>
            <a:r>
              <a:rPr lang="nb-NO" u="sng" dirty="0"/>
              <a:t>det viktigste mentale bildet kjemikeren har på elektronenes eksistenstilstand</a:t>
            </a:r>
          </a:p>
          <a:p>
            <a:r>
              <a:rPr lang="nb-NO" dirty="0"/>
              <a:t>Mange aspekter ved det periodiske system</a:t>
            </a:r>
            <a:br>
              <a:rPr lang="nb-NO" dirty="0"/>
            </a:br>
            <a:r>
              <a:rPr lang="nb-NO" dirty="0"/>
              <a:t>kan forståes med </a:t>
            </a:r>
            <a:r>
              <a:rPr lang="nb-NO"/>
              <a:t>Hartree-Fock</a:t>
            </a:r>
            <a:endParaRPr lang="nb-NO" dirty="0"/>
          </a:p>
          <a:p>
            <a:pPr marL="0" indent="0">
              <a:buNone/>
            </a:pPr>
            <a:endParaRPr lang="nb-NO" u="sng" dirty="0"/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48C61A9F-EB92-8987-97F6-49A7706FD8B0}"/>
              </a:ext>
            </a:extLst>
          </p:cNvPr>
          <p:cNvSpPr/>
          <p:nvPr/>
        </p:nvSpPr>
        <p:spPr>
          <a:xfrm>
            <a:off x="6743120" y="3832373"/>
            <a:ext cx="5068711" cy="2863683"/>
          </a:xfrm>
          <a:prstGeom prst="cloudCallout">
            <a:avLst>
              <a:gd name="adj1" fmla="val -38874"/>
              <a:gd name="adj2" fmla="val -53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Dette er dagens viktigste </a:t>
            </a:r>
            <a:r>
              <a:rPr kumimoji="0" lang="nb-NO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  <a:r>
              <a:rPr kumimoji="0" lang="nb-NO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-beskjed!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550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7470-E5B7-CE9F-6199-BAE7E02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Slater</a:t>
            </a:r>
            <a:r>
              <a:rPr lang="nb-NO" dirty="0"/>
              <a:t>-determinanter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3B6B6E-E9F8-F7F9-8775-FE56F867F4A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/>
          <a:p>
            <a:r>
              <a:rPr lang="nb-NO" dirty="0"/>
              <a:t>Med generelle 1-elektron-funksjoner: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Ombytte av </a:t>
            </a:r>
            <a:r>
              <a:rPr lang="nb-NO" u="sng" dirty="0"/>
              <a:t>rader</a:t>
            </a:r>
            <a:r>
              <a:rPr lang="nb-NO" dirty="0"/>
              <a:t> = ombytte av partikler: gir minusfortegn</a:t>
            </a:r>
          </a:p>
          <a:p>
            <a:r>
              <a:rPr lang="nb-NO" dirty="0"/>
              <a:t>Ombytte av </a:t>
            </a:r>
            <a:r>
              <a:rPr lang="nb-NO" u="sng" dirty="0"/>
              <a:t>kolonner </a:t>
            </a:r>
            <a:r>
              <a:rPr lang="nb-NO" dirty="0"/>
              <a:t>= ombytte av 1e-funksjoner: gir minusfortegn</a:t>
            </a:r>
          </a:p>
          <a:p>
            <a:pPr lvl="1"/>
            <a:r>
              <a:rPr lang="nb-NO" dirty="0"/>
              <a:t>Dersom to 1e-funksjoner er identiske får vi null!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72CAE78A-1D3B-0226-DF08-CB98A0DC79F7}"/>
              </a:ext>
            </a:extLst>
          </p:cNvPr>
          <p:cNvSpPr/>
          <p:nvPr/>
        </p:nvSpPr>
        <p:spPr>
          <a:xfrm>
            <a:off x="8142111" y="5616222"/>
            <a:ext cx="4049889" cy="1241778"/>
          </a:xfrm>
          <a:prstGeom prst="cloudCallout">
            <a:avLst>
              <a:gd name="adj1" fmla="val -63603"/>
              <a:gd name="adj2" fmla="val -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Annen formulering av Pauli: elektronene kan ikke være i samme spinn-orbital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36FF-6A5E-ED9F-DB97-9700E4C0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27" y="1996184"/>
            <a:ext cx="6667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63C5-570F-8B13-3242-5C36F34D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6E00AB6-DF4A-CA60-71BD-3D0F7937E8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B5AF699-33CB-8213-BBA4-5DED3F143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B5E5B-2838-474E-33DA-9F31A0C2F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CE60F6-9600-793B-3BB9-43F18045A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5429-F875-BC03-99C2-55EDAD03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Variasjonsmetoden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965F-773C-ADA3-32D6-7678B7F11EC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959976" cy="4975236"/>
          </a:xfrm>
        </p:spPr>
        <p:txBody>
          <a:bodyPr/>
          <a:lstStyle/>
          <a:p>
            <a:r>
              <a:rPr lang="nb-NO" dirty="0"/>
              <a:t>En metode der en </a:t>
            </a:r>
            <a:r>
              <a:rPr lang="nb-NO" u="sng" dirty="0"/>
              <a:t>ansats/prøvebølgefunksjon</a:t>
            </a:r>
            <a:r>
              <a:rPr lang="nb-NO" dirty="0"/>
              <a:t> blir optimert. Gir veldig gode tilnærminger.</a:t>
            </a:r>
          </a:p>
          <a:p>
            <a:r>
              <a:rPr lang="nb-NO" dirty="0"/>
              <a:t>Fungerer fordi energi er alltid begrenset nedentil av grunntilstandsenergi: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Eksempel: Hylleraas’ bølgefunksjon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5B51-1F7D-D977-3953-879A7CC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8" y="3121177"/>
            <a:ext cx="2324100" cy="342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E6C539-675B-F1B1-1963-977211DE2CD8}"/>
              </a:ext>
            </a:extLst>
          </p:cNvPr>
          <p:cNvGrpSpPr/>
          <p:nvPr/>
        </p:nvGrpSpPr>
        <p:grpSpPr>
          <a:xfrm>
            <a:off x="2894887" y="4466555"/>
            <a:ext cx="4826000" cy="711200"/>
            <a:chOff x="3276599" y="4279195"/>
            <a:chExt cx="4826000" cy="71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2F7AA-24D5-84F6-0492-ABCE6933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599" y="4279195"/>
              <a:ext cx="4826000" cy="71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14:cNvPr>
                <p14:cNvContentPartPr/>
                <p14:nvPr/>
              </p14:nvContentPartPr>
              <p14:xfrm>
                <a:off x="5470289" y="4528928"/>
                <a:ext cx="6084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777A5-FA86-44A0-43AA-79E41BA321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289" y="4510928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14:cNvPr>
                <p14:cNvContentPartPr/>
                <p14:nvPr/>
              </p14:nvContentPartPr>
              <p14:xfrm>
                <a:off x="6722369" y="4769768"/>
                <a:ext cx="47304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C5EAAE-EBDC-F6D8-47F8-15A6CE8400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4369" y="4751768"/>
                  <a:ext cx="508680" cy="6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C2EE0-154D-0A24-5F3A-F10978E2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87" y="5337330"/>
            <a:ext cx="57658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5061F-12E4-66CA-F438-4695241F7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920" y="6058602"/>
            <a:ext cx="3124200" cy="2794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B48615F-4150-3C22-4044-41711C7E28B4}"/>
              </a:ext>
            </a:extLst>
          </p:cNvPr>
          <p:cNvSpPr/>
          <p:nvPr/>
        </p:nvSpPr>
        <p:spPr>
          <a:xfrm>
            <a:off x="8972534" y="4466555"/>
            <a:ext cx="2573866" cy="711201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Ansats-</a:t>
            </a:r>
            <a:r>
              <a:rPr lang="nb-NO" sz="2000" dirty="0" err="1"/>
              <a:t>parametre</a:t>
            </a:r>
            <a:endParaRPr lang="nb-NO" sz="2000" dirty="0"/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C37B1FA-563C-096F-B68B-2E4297BB62B2}"/>
              </a:ext>
            </a:extLst>
          </p:cNvPr>
          <p:cNvSpPr/>
          <p:nvPr/>
        </p:nvSpPr>
        <p:spPr>
          <a:xfrm>
            <a:off x="8519962" y="5831485"/>
            <a:ext cx="2980430" cy="953700"/>
          </a:xfrm>
          <a:prstGeom prst="borderCallout1">
            <a:avLst>
              <a:gd name="adj1" fmla="val 18750"/>
              <a:gd name="adj2" fmla="val -8333"/>
              <a:gd name="adj3" fmla="val 39484"/>
              <a:gd name="adj4" fmla="val -422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Et optimeringsproblem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19B8B-2873-EA82-CA3F-1C5441065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4233" y="2908939"/>
            <a:ext cx="279400" cy="215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1FEBBC-E3C3-140C-1010-5D2D5BE94E16}"/>
              </a:ext>
            </a:extLst>
          </p:cNvPr>
          <p:cNvGrpSpPr/>
          <p:nvPr/>
        </p:nvGrpSpPr>
        <p:grpSpPr>
          <a:xfrm>
            <a:off x="8332147" y="733778"/>
            <a:ext cx="3490974" cy="2633023"/>
            <a:chOff x="8332147" y="733778"/>
            <a:chExt cx="3490974" cy="263302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A8E19E-25E8-ABC8-8E1B-22463822FE4B}"/>
                </a:ext>
              </a:extLst>
            </p:cNvPr>
            <p:cNvCxnSpPr/>
            <p:nvPr/>
          </p:nvCxnSpPr>
          <p:spPr>
            <a:xfrm>
              <a:off x="9133338" y="3016889"/>
              <a:ext cx="267849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0D1D80-FCD9-20AD-3680-CF117F30D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736" y="733778"/>
              <a:ext cx="54410" cy="24367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C26D3D-1D38-5589-87FE-84EE66D0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5244" y="765881"/>
              <a:ext cx="685800" cy="279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DEEB74-928F-A2DE-9CCF-E1ADD4B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0447" y="2741655"/>
              <a:ext cx="431800" cy="2667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A12E90-99CA-518A-749F-CA6E5382E45B}"/>
                </a:ext>
              </a:extLst>
            </p:cNvPr>
            <p:cNvCxnSpPr/>
            <p:nvPr/>
          </p:nvCxnSpPr>
          <p:spPr>
            <a:xfrm>
              <a:off x="9133338" y="2832891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F43A5C8-7A08-9C1D-6DF5-525A2102D316}"/>
                </a:ext>
              </a:extLst>
            </p:cNvPr>
            <p:cNvSpPr/>
            <p:nvPr/>
          </p:nvSpPr>
          <p:spPr>
            <a:xfrm>
              <a:off x="9505244" y="959556"/>
              <a:ext cx="2088445" cy="1614929"/>
            </a:xfrm>
            <a:custGeom>
              <a:avLst/>
              <a:gdLst>
                <a:gd name="connsiteX0" fmla="*/ 2088445 w 2088445"/>
                <a:gd name="connsiteY0" fmla="*/ 0 h 1614929"/>
                <a:gd name="connsiteX1" fmla="*/ 1422400 w 2088445"/>
                <a:gd name="connsiteY1" fmla="*/ 1388533 h 1614929"/>
                <a:gd name="connsiteX2" fmla="*/ 722489 w 2088445"/>
                <a:gd name="connsiteY2" fmla="*/ 1557866 h 1614929"/>
                <a:gd name="connsiteX3" fmla="*/ 203200 w 2088445"/>
                <a:gd name="connsiteY3" fmla="*/ 812800 h 1614929"/>
                <a:gd name="connsiteX4" fmla="*/ 0 w 2088445"/>
                <a:gd name="connsiteY4" fmla="*/ 56444 h 161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445" h="1614929">
                  <a:moveTo>
                    <a:pt x="2088445" y="0"/>
                  </a:moveTo>
                  <a:cubicBezTo>
                    <a:pt x="1869252" y="564444"/>
                    <a:pt x="1650059" y="1128889"/>
                    <a:pt x="1422400" y="1388533"/>
                  </a:cubicBezTo>
                  <a:cubicBezTo>
                    <a:pt x="1194741" y="1648177"/>
                    <a:pt x="925689" y="1653821"/>
                    <a:pt x="722489" y="1557866"/>
                  </a:cubicBezTo>
                  <a:cubicBezTo>
                    <a:pt x="519289" y="1461911"/>
                    <a:pt x="323615" y="1063037"/>
                    <a:pt x="203200" y="812800"/>
                  </a:cubicBezTo>
                  <a:cubicBezTo>
                    <a:pt x="82785" y="562563"/>
                    <a:pt x="16933" y="186266"/>
                    <a:pt x="0" y="56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92B611-261D-5449-0BF2-8F2C896160FD}"/>
                </a:ext>
              </a:extLst>
            </p:cNvPr>
            <p:cNvSpPr/>
            <p:nvPr/>
          </p:nvSpPr>
          <p:spPr>
            <a:xfrm>
              <a:off x="10438718" y="2526165"/>
              <a:ext cx="91864" cy="9186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C6ED0-6DCC-2D0E-DAF8-1A5DCB204AF7}"/>
                </a:ext>
              </a:extLst>
            </p:cNvPr>
            <p:cNvCxnSpPr/>
            <p:nvPr/>
          </p:nvCxnSpPr>
          <p:spPr>
            <a:xfrm>
              <a:off x="9144627" y="2587910"/>
              <a:ext cx="26784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F2C1A5-0CE0-DCEA-B9CE-71BFD9FEA66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V="1">
              <a:off x="10484650" y="2526165"/>
              <a:ext cx="0" cy="5250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99E9D3-483B-8AC0-CCDA-43A200EC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2147" y="2442401"/>
              <a:ext cx="800100" cy="279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A3BD8C-BB1F-3E1E-72DA-9B45760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3334" y="3150901"/>
              <a:ext cx="393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8D878-F35B-C1E7-9592-9D987BC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1868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4CA30-384F-2A01-5FEE-AAD55DF8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LCAO for partikkel i boks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4E1-3A58-AB93-FA53-CE823967C35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gjør et litt annet eksempel enn i boka</a:t>
            </a:r>
          </a:p>
          <a:p>
            <a:r>
              <a:rPr lang="nb-NO" dirty="0"/>
              <a:t>Vi definerer en prøvefunksjon på formen</a:t>
            </a:r>
          </a:p>
          <a:p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59DD6-17EC-0DBC-A959-56B98AD1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8" y="3084607"/>
            <a:ext cx="5854700" cy="100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386C3-395C-09A5-938F-07449414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47" y="3486759"/>
            <a:ext cx="4232715" cy="3176832"/>
          </a:xfrm>
          <a:prstGeom prst="rect">
            <a:avLst/>
          </a:prstGeom>
        </p:spPr>
      </p:pic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F3403EB0-C907-EA85-CDFA-EF20A3682206}"/>
              </a:ext>
            </a:extLst>
          </p:cNvPr>
          <p:cNvSpPr/>
          <p:nvPr/>
        </p:nvSpPr>
        <p:spPr>
          <a:xfrm>
            <a:off x="9110132" y="4786068"/>
            <a:ext cx="2370667" cy="1272534"/>
          </a:xfrm>
          <a:prstGeom prst="borderCallout1">
            <a:avLst>
              <a:gd name="adj1" fmla="val 18750"/>
              <a:gd name="adj2" fmla="val -8333"/>
              <a:gd name="adj3" fmla="val -135947"/>
              <a:gd name="adj4" fmla="val -440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De to basisfunksjonene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972FB-EABB-88C3-0883-151B4A95D131}"/>
              </a:ext>
            </a:extLst>
          </p:cNvPr>
          <p:cNvGrpSpPr/>
          <p:nvPr/>
        </p:nvGrpSpPr>
        <p:grpSpPr>
          <a:xfrm>
            <a:off x="1261534" y="2449268"/>
            <a:ext cx="3911600" cy="324705"/>
            <a:chOff x="1261534" y="2449268"/>
            <a:chExt cx="3911600" cy="32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270B30-5BDF-28EB-7525-D502AD36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534" y="2449268"/>
              <a:ext cx="3911600" cy="279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14:cNvPr>
                <p14:cNvContentPartPr/>
                <p14:nvPr/>
              </p14:nvContentPartPr>
              <p14:xfrm>
                <a:off x="3025400" y="2730773"/>
                <a:ext cx="29412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CF3179-017E-B6D6-762F-8E2F28092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7760" y="2712773"/>
                  <a:ext cx="32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14:cNvPr>
                <p14:cNvContentPartPr/>
                <p14:nvPr/>
              </p14:nvContentPartPr>
              <p14:xfrm>
                <a:off x="4214120" y="2762453"/>
                <a:ext cx="28656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69340D-BC6D-1E00-44DA-4E5C333FC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6120" y="2744453"/>
                  <a:ext cx="322200" cy="4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Line Callout 1 17">
            <a:extLst>
              <a:ext uri="{FF2B5EF4-FFF2-40B4-BE49-F238E27FC236}">
                <a16:creationId xmlns:a16="http://schemas.microsoft.com/office/drawing/2014/main" id="{B37A102C-6FCE-863B-A1EE-CFC9DE61EE54}"/>
              </a:ext>
            </a:extLst>
          </p:cNvPr>
          <p:cNvSpPr/>
          <p:nvPr/>
        </p:nvSpPr>
        <p:spPr>
          <a:xfrm>
            <a:off x="8459213" y="-14177"/>
            <a:ext cx="3672504" cy="553155"/>
          </a:xfrm>
          <a:prstGeom prst="borderCallout1">
            <a:avLst>
              <a:gd name="adj1" fmla="val 18750"/>
              <a:gd name="adj2" fmla="val -8333"/>
              <a:gd name="adj3" fmla="val 49235"/>
              <a:gd name="adj4" fmla="val -22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«Linear Combination </a:t>
            </a:r>
            <a:r>
              <a:rPr lang="nb-NO" sz="1600" dirty="0" err="1"/>
              <a:t>of</a:t>
            </a:r>
            <a:r>
              <a:rPr lang="nb-NO" sz="1600" dirty="0"/>
              <a:t> Atomic Orbitals»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CB0F164-573B-36E0-0D00-F82AE8815A9F}"/>
              </a:ext>
            </a:extLst>
          </p:cNvPr>
          <p:cNvSpPr/>
          <p:nvPr/>
        </p:nvSpPr>
        <p:spPr>
          <a:xfrm>
            <a:off x="6696925" y="5617256"/>
            <a:ext cx="2291644" cy="1046335"/>
          </a:xfrm>
          <a:prstGeom prst="borderCallout1">
            <a:avLst>
              <a:gd name="adj1" fmla="val 18750"/>
              <a:gd name="adj2" fmla="val -8333"/>
              <a:gd name="adj3" fmla="val -29493"/>
              <a:gd name="adj4" fmla="val -597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Eksempel på hvordan en lineærkombinasjon ser ut</a:t>
            </a:r>
          </a:p>
        </p:txBody>
      </p:sp>
    </p:spTree>
    <p:extLst>
      <p:ext uri="{BB962C8B-B14F-4D97-AF65-F5344CB8AC3E}">
        <p14:creationId xmlns:p14="http://schemas.microsoft.com/office/powerpoint/2010/main" val="22094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1DBD-6CBA-D0AE-C5E5-11C23CA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Eksempel, forts: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8E0-DB26-827F-2F4F-FB2E5C07B46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Mellomregninger: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 får forventningsverdi: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Betingelse for minimum: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85D5-9F74-5905-700C-CE9D9160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22" y="2580216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EC0E9-D558-3AA2-FD06-A7AFC6C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22" y="1512711"/>
            <a:ext cx="584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6048-064C-EC35-24B8-87D5B4E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06" y="4240390"/>
            <a:ext cx="1739900" cy="685800"/>
          </a:xfrm>
          <a:prstGeom prst="rect">
            <a:avLst/>
          </a:prstGeom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310F0ED0-6735-B3CE-CD6F-859DE78C2723}"/>
              </a:ext>
            </a:extLst>
          </p:cNvPr>
          <p:cNvSpPr/>
          <p:nvPr/>
        </p:nvSpPr>
        <p:spPr>
          <a:xfrm>
            <a:off x="7675033" y="5620123"/>
            <a:ext cx="3149600" cy="662514"/>
          </a:xfrm>
          <a:prstGeom prst="borderCallout1">
            <a:avLst>
              <a:gd name="adj1" fmla="val 18750"/>
              <a:gd name="adj2" fmla="val -8333"/>
              <a:gd name="adj3" fmla="val 41424"/>
              <a:gd name="adj4" fmla="val -42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Generalisert egenverdiproblem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A681EBB-3EA4-DF0B-BF13-BFBE1F907116}"/>
              </a:ext>
            </a:extLst>
          </p:cNvPr>
          <p:cNvSpPr/>
          <p:nvPr/>
        </p:nvSpPr>
        <p:spPr>
          <a:xfrm>
            <a:off x="8894233" y="3121013"/>
            <a:ext cx="2917598" cy="569752"/>
          </a:xfrm>
          <a:prstGeom prst="borderCallout1">
            <a:avLst>
              <a:gd name="adj1" fmla="val 74980"/>
              <a:gd name="adj2" fmla="val -4032"/>
              <a:gd name="adj3" fmla="val 136845"/>
              <a:gd name="adj4" fmla="val -320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Ganske greie integraler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A9B95-4B47-14EF-C9EC-1C229DD0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39" y="5675147"/>
            <a:ext cx="15875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24834-5F79-DB15-0D36-7C8E2EEA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56" y="5911847"/>
            <a:ext cx="13843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DF4D2-5D56-5F0D-3284-C2639C54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578" y="3975302"/>
            <a:ext cx="447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12837</TotalTime>
  <Words>1419</Words>
  <Application>Microsoft Macintosh PowerPoint</Application>
  <PresentationFormat>Widescreen</PresentationFormat>
  <Paragraphs>321</Paragraphs>
  <Slides>46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Arial, sans-serif</vt:lpstr>
      <vt:lpstr>Calibri</vt:lpstr>
      <vt:lpstr>Office Theme</vt:lpstr>
      <vt:lpstr>KJM2601 – forelesning 13</vt:lpstr>
      <vt:lpstr>Fra sist gang</vt:lpstr>
      <vt:lpstr>Fra H til He</vt:lpstr>
      <vt:lpstr>Elektronspinn</vt:lpstr>
      <vt:lpstr>Slater-determinanter</vt:lpstr>
      <vt:lpstr>Variasjonsmetoden</vt:lpstr>
      <vt:lpstr>Variasjonsmetoden</vt:lpstr>
      <vt:lpstr>Eksempel: LCAO for partikkel i boks</vt:lpstr>
      <vt:lpstr>Eksempel, forts:</vt:lpstr>
      <vt:lpstr>Eksempel, forts.:</vt:lpstr>
      <vt:lpstr>Hva lærte vi akkurat nå?</vt:lpstr>
      <vt:lpstr>Lineæritet vs. ikkelineæritet</vt:lpstr>
      <vt:lpstr>Hartree-Fock-metoden - en tilnærming verd en nobelpris</vt:lpstr>
      <vt:lpstr>Douglas R. Hartree (1897-1958)</vt:lpstr>
      <vt:lpstr>Vladimir A. Fock (1898-1974)</vt:lpstr>
      <vt:lpstr>Slater determinant for lukka skall</vt:lpstr>
      <vt:lpstr>Variasjonsmetoden gir Hartree-Fock-likningene</vt:lpstr>
      <vt:lpstr>Det effektive potensialet i Hartree-Fock</vt:lpstr>
      <vt:lpstr>Orbitaler og energier for atomer</vt:lpstr>
      <vt:lpstr>Hartree-Fock-orbitaler for atomer</vt:lpstr>
      <vt:lpstr>Hartree-Fock-orbitaler for molekyler</vt:lpstr>
      <vt:lpstr>Hva er Hartree-Fock bra for?</vt:lpstr>
      <vt:lpstr>Basissett</vt:lpstr>
      <vt:lpstr>Atomorbitaler (AO) og molekylorbitaler (MO)</vt:lpstr>
      <vt:lpstr>AOer og angulærmoment</vt:lpstr>
      <vt:lpstr>Slater-type orbitaler (STO)</vt:lpstr>
      <vt:lpstr>STO-eksempel</vt:lpstr>
      <vt:lpstr>»Gaussian type orbitals» (GTOer)</vt:lpstr>
      <vt:lpstr>Eksempel</vt:lpstr>
      <vt:lpstr>Orbitalenergiene for de 35 første atomene</vt:lpstr>
      <vt:lpstr>Hartree-Fock-energiene vs totalenergi</vt:lpstr>
      <vt:lpstr>Aufbau-prinsippet</vt:lpstr>
      <vt:lpstr>Konvensjonell definisjon</vt:lpstr>
      <vt:lpstr>Aufbau-prinsippet (aufbauen = å bygge opp)</vt:lpstr>
      <vt:lpstr>Madelungs regel</vt:lpstr>
      <vt:lpstr>Madelungs regel, forts.</vt:lpstr>
      <vt:lpstr>Ioniseringsenergi og elektronaffinitet</vt:lpstr>
      <vt:lpstr>Koopmans Teorem</vt:lpstr>
      <vt:lpstr>Koopmans teorem vs. eksperiment</vt:lpstr>
      <vt:lpstr>Elektronegativitet</vt:lpstr>
      <vt:lpstr>Mulliken-elektronegativitet</vt:lpstr>
      <vt:lpstr>Elektronegativitet for de første atomene</vt:lpstr>
      <vt:lpstr>Effektiv kjerneladning</vt:lpstr>
      <vt:lpstr>Effektiv kjerneladning fra HF</vt:lpstr>
      <vt:lpstr>Atomradius fra HF</vt:lpstr>
      <vt:lpstr>Oppsummering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70</cp:revision>
  <cp:lastPrinted>2024-09-26T08:04:23Z</cp:lastPrinted>
  <dcterms:created xsi:type="dcterms:W3CDTF">2024-08-23T10:30:26Z</dcterms:created>
  <dcterms:modified xsi:type="dcterms:W3CDTF">2024-10-15T08:01:42Z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